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7" r:id="rId2"/>
    <p:sldId id="260" r:id="rId3"/>
    <p:sldId id="263" r:id="rId4"/>
    <p:sldId id="276" r:id="rId5"/>
    <p:sldId id="301" r:id="rId6"/>
    <p:sldId id="282" r:id="rId7"/>
    <p:sldId id="266" r:id="rId8"/>
    <p:sldId id="265" r:id="rId9"/>
    <p:sldId id="299" r:id="rId10"/>
    <p:sldId id="269" r:id="rId11"/>
    <p:sldId id="287" r:id="rId12"/>
    <p:sldId id="300" r:id="rId13"/>
    <p:sldId id="297" r:id="rId14"/>
    <p:sldId id="295"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82605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9BC169-9B3F-498E-B704-6025F6734B63}"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157001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3953094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44538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87216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20158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2962797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3111282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755335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EB64-4473-D06F-232F-2BF195C21211}"/>
              </a:ext>
            </a:extLst>
          </p:cNvPr>
          <p:cNvSpPr>
            <a:spLocks noGrp="1"/>
          </p:cNvSpPr>
          <p:nvPr>
            <p:ph type="ctrTitle"/>
          </p:nvPr>
        </p:nvSpPr>
        <p:spPr>
          <a:xfrm>
            <a:off x="214605" y="136526"/>
            <a:ext cx="11821886" cy="63791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b"/>
          <a:lstStyle>
            <a:lvl1pPr algn="ctr">
              <a:defRPr sz="6000"/>
            </a:lvl1pPr>
          </a:lstStyle>
          <a:p>
            <a:endParaRPr lang="en-US" dirty="0"/>
          </a:p>
        </p:txBody>
      </p:sp>
      <p:pic>
        <p:nvPicPr>
          <p:cNvPr id="8" name="Obraz 1">
            <a:extLst>
              <a:ext uri="{FF2B5EF4-FFF2-40B4-BE49-F238E27FC236}">
                <a16:creationId xmlns:a16="http://schemas.microsoft.com/office/drawing/2014/main" id="{5196BF89-0AED-C03A-E1D5-7E7E11107B5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342914" y="139961"/>
            <a:ext cx="634481" cy="634481"/>
          </a:xfrm>
          <a:prstGeom prst="rect">
            <a:avLst/>
          </a:prstGeom>
          <a:noFill/>
          <a:ln>
            <a:noFill/>
          </a:ln>
        </p:spPr>
      </p:pic>
      <p:sp>
        <p:nvSpPr>
          <p:cNvPr id="9" name="TextBox 8">
            <a:extLst>
              <a:ext uri="{FF2B5EF4-FFF2-40B4-BE49-F238E27FC236}">
                <a16:creationId xmlns:a16="http://schemas.microsoft.com/office/drawing/2014/main" id="{8BB804F1-8842-F207-9998-EC3F8DB4B78D}"/>
              </a:ext>
            </a:extLst>
          </p:cNvPr>
          <p:cNvSpPr txBox="1"/>
          <p:nvPr userDrawn="1"/>
        </p:nvSpPr>
        <p:spPr>
          <a:xfrm>
            <a:off x="185057" y="856211"/>
            <a:ext cx="11821885" cy="6001789"/>
          </a:xfrm>
          <a:prstGeom prst="rect">
            <a:avLst/>
          </a:prstGeom>
          <a:noFill/>
        </p:spPr>
        <p:txBody>
          <a:bodyPr wrap="square" rtlCol="0">
            <a:spAutoFit/>
          </a:bodyPr>
          <a:lstStyle/>
          <a:p>
            <a:endParaRPr lang="en-US" dirty="0"/>
          </a:p>
        </p:txBody>
      </p:sp>
      <p:sp>
        <p:nvSpPr>
          <p:cNvPr id="12" name="Rectangle 11">
            <a:extLst>
              <a:ext uri="{FF2B5EF4-FFF2-40B4-BE49-F238E27FC236}">
                <a16:creationId xmlns:a16="http://schemas.microsoft.com/office/drawing/2014/main" id="{AA6BFFE1-2D4F-85FD-0065-697AC07F3AC0}"/>
              </a:ext>
            </a:extLst>
          </p:cNvPr>
          <p:cNvSpPr/>
          <p:nvPr userDrawn="1"/>
        </p:nvSpPr>
        <p:spPr>
          <a:xfrm>
            <a:off x="2817845" y="926189"/>
            <a:ext cx="6578082" cy="5861829"/>
          </a:xfrm>
          <a:prstGeom prst="rect">
            <a:avLst/>
          </a:prstGeom>
          <a:blipFill>
            <a:blip r:embed="rId3">
              <a:alphaModFix amt="9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AC7A7F-BFDA-F6B1-CF35-AA2B8B992CBB}"/>
              </a:ext>
            </a:extLst>
          </p:cNvPr>
          <p:cNvSpPr/>
          <p:nvPr userDrawn="1"/>
        </p:nvSpPr>
        <p:spPr>
          <a:xfrm>
            <a:off x="214605" y="139961"/>
            <a:ext cx="11128309" cy="634481"/>
          </a:xfrm>
          <a:prstGeom prst="rect">
            <a:avLst/>
          </a:prstGeom>
          <a:solidFill>
            <a:schemeClr val="accent2">
              <a:lumMod val="40000"/>
              <a:lumOff val="60000"/>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07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09BC169-9B3F-498E-B704-6025F6734B63}" type="datetimeFigureOut">
              <a:rPr lang="en-US" smtClean="0"/>
              <a:t>2/10/2025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245653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601502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9BC169-9B3F-498E-B704-6025F6734B63}"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390203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9BC169-9B3F-498E-B704-6025F6734B63}" type="datetimeFigureOut">
              <a:rPr lang="en-US" smtClean="0"/>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749839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416214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1685002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09BC169-9B3F-498E-B704-6025F6734B63}" type="datetimeFigureOut">
              <a:rPr lang="en-US" smtClean="0"/>
              <a:t>2/10/2025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376230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9BC169-9B3F-498E-B704-6025F6734B63}"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4C24F-4FC6-4F85-80A2-8F829F57ABFE}" type="slidenum">
              <a:rPr lang="en-US" smtClean="0"/>
              <a:t>‹#›</a:t>
            </a:fld>
            <a:endParaRPr lang="en-US"/>
          </a:p>
        </p:txBody>
      </p:sp>
    </p:spTree>
    <p:extLst>
      <p:ext uri="{BB962C8B-B14F-4D97-AF65-F5344CB8AC3E}">
        <p14:creationId xmlns:p14="http://schemas.microsoft.com/office/powerpoint/2010/main" val="3831615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9BC169-9B3F-498E-B704-6025F6734B63}" type="datetimeFigureOut">
              <a:rPr lang="en-US" smtClean="0"/>
              <a:t>2/10/2025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9B4C24F-4FC6-4F85-80A2-8F829F57ABFE}" type="slidenum">
              <a:rPr lang="en-US" smtClean="0"/>
              <a:t>‹#›</a:t>
            </a:fld>
            <a:endParaRPr lang="en-US"/>
          </a:p>
        </p:txBody>
      </p:sp>
    </p:spTree>
    <p:extLst>
      <p:ext uri="{BB962C8B-B14F-4D97-AF65-F5344CB8AC3E}">
        <p14:creationId xmlns:p14="http://schemas.microsoft.com/office/powerpoint/2010/main" val="3438282370"/>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8.xml"/><Relationship Id="rId5" Type="http://schemas.openxmlformats.org/officeDocument/2006/relationships/hyperlink" Target="https://www.youtube.com/watch?v=0okNEhtQrsg" TargetMode="External"/><Relationship Id="rId4" Type="http://schemas.openxmlformats.org/officeDocument/2006/relationships/hyperlink" Target="https://www.youtube.com/watch?v=8X0mB1yMnt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hyperlink" Target="https://www.researchgate.net/figure/A-view-of-99-D-yy-and-D-xy-boxfilters_fig2_371911542" TargetMode="External"/><Relationship Id="rId3" Type="http://schemas.openxmlformats.org/officeDocument/2006/relationships/hyperlink" Target="https://opencv24-python-tutorials.readthedocs.io/_/downloads/en/stable/pdf/" TargetMode="External"/><Relationship Id="rId7" Type="http://schemas.openxmlformats.org/officeDocument/2006/relationships/hyperlink" Target="https://pl.dreamstime.com/kod-kreskowy-i-zestaw-kod%C3%B3w-qr-etykieta-na-pasku-skanowania-dla-przemys%C5%82u-lub-supermarket%C3%B3w-znak-kodu-kreskowego-wektorowego-image171982959" TargetMode="External"/><Relationship Id="rId2" Type="http://schemas.openxmlformats.org/officeDocument/2006/relationships/hyperlink" Target="https://physics.stackexchange.com/questions/464866/determining-focal-length-of-converging-lens" TargetMode="External"/><Relationship Id="rId1" Type="http://schemas.openxmlformats.org/officeDocument/2006/relationships/slideLayout" Target="../slideLayouts/slideLayout18.xml"/><Relationship Id="rId6" Type="http://schemas.openxmlformats.org/officeDocument/2006/relationships/hyperlink" Target="https://pl.shein.com/Cat-Toy-Laser-Pointer-Pen,-Teaching-Presentation-Pointer-Pen-With-Red/purple/green-Laser-And-Infrared-Light-p-25822285-cat-4491.html" TargetMode="External"/><Relationship Id="rId5" Type="http://schemas.openxmlformats.org/officeDocument/2006/relationships/hyperlink" Target="https://www.vecteezy.com/vector-art/511079-barcode-scanner-stock-vector-illustration" TargetMode="External"/><Relationship Id="rId4" Type="http://schemas.openxmlformats.org/officeDocument/2006/relationships/hyperlink" Target="https://docs.opencv.org/4.x/d9/df8/tutorial_root.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F9C8B-2025-AD79-83AE-6EF783DE11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4B97DE2-5148-05E2-A826-A1C9E3D0BCE2}"/>
              </a:ext>
            </a:extLst>
          </p:cNvPr>
          <p:cNvSpPr txBox="1"/>
          <p:nvPr/>
        </p:nvSpPr>
        <p:spPr>
          <a:xfrm>
            <a:off x="613648" y="1484256"/>
            <a:ext cx="11141474" cy="1569660"/>
          </a:xfrm>
          <a:prstGeom prst="rect">
            <a:avLst/>
          </a:prstGeom>
          <a:noFill/>
        </p:spPr>
        <p:txBody>
          <a:bodyPr wrap="square">
            <a:spAutoFit/>
          </a:bodyPr>
          <a:lstStyle/>
          <a:p>
            <a:pPr algn="ctr"/>
            <a:r>
              <a:rPr lang="en-US" sz="3200" b="1" dirty="0">
                <a:solidFill>
                  <a:srgbClr val="FFFF00"/>
                </a:solidFill>
              </a:rPr>
              <a:t>USING  A  TWO-DIMENSIONAL  BINARY  MATRIX  TO  DETERMINE  POSITION  BY  MARKING  WITH  A  LIGHT  POINT</a:t>
            </a:r>
          </a:p>
        </p:txBody>
      </p:sp>
      <p:sp>
        <p:nvSpPr>
          <p:cNvPr id="3" name="TextBox 2">
            <a:extLst>
              <a:ext uri="{FF2B5EF4-FFF2-40B4-BE49-F238E27FC236}">
                <a16:creationId xmlns:a16="http://schemas.microsoft.com/office/drawing/2014/main" id="{837E6990-2DD5-AD61-4380-EF7C62F1C108}"/>
              </a:ext>
            </a:extLst>
          </p:cNvPr>
          <p:cNvSpPr txBox="1"/>
          <p:nvPr/>
        </p:nvSpPr>
        <p:spPr>
          <a:xfrm>
            <a:off x="1055218" y="4091473"/>
            <a:ext cx="9860873" cy="3139321"/>
          </a:xfrm>
          <a:prstGeom prst="rect">
            <a:avLst/>
          </a:prstGeom>
          <a:noFill/>
        </p:spPr>
        <p:txBody>
          <a:bodyPr wrap="square">
            <a:spAutoFit/>
          </a:bodyPr>
          <a:lstStyle/>
          <a:p>
            <a:r>
              <a:rPr lang="en-US" dirty="0"/>
              <a:t> </a:t>
            </a:r>
            <a:r>
              <a:rPr lang="en-US" i="1" u="sng" dirty="0"/>
              <a:t>AUTHORS: </a:t>
            </a:r>
            <a:r>
              <a:rPr lang="en-US" dirty="0"/>
              <a:t>				</a:t>
            </a:r>
            <a:r>
              <a:rPr lang="en-US" dirty="0">
                <a:solidFill>
                  <a:srgbClr val="FFC000"/>
                </a:solidFill>
              </a:rPr>
              <a:t>THEODORE ROLLAND (151250)</a:t>
            </a:r>
          </a:p>
          <a:p>
            <a:r>
              <a:rPr lang="en-US" dirty="0">
                <a:solidFill>
                  <a:srgbClr val="FFC000"/>
                </a:solidFill>
              </a:rPr>
              <a:t>						MASSEBO ROBEL (153922)</a:t>
            </a:r>
          </a:p>
          <a:p>
            <a:endParaRPr lang="en-US" dirty="0"/>
          </a:p>
          <a:p>
            <a:endParaRPr lang="en-US" dirty="0"/>
          </a:p>
          <a:p>
            <a:r>
              <a:rPr lang="en-US" i="1" u="sng" dirty="0"/>
              <a:t>PROJECT SUPERVISOR</a:t>
            </a:r>
            <a:r>
              <a:rPr lang="en-US" i="1" dirty="0"/>
              <a:t>: 	</a:t>
            </a:r>
            <a:r>
              <a:rPr lang="en-GB" dirty="0">
                <a:solidFill>
                  <a:schemeClr val="accent3"/>
                </a:solidFill>
              </a:rPr>
              <a:t>Dr hab. Inz . </a:t>
            </a:r>
            <a:r>
              <a:rPr lang="en-US" dirty="0">
                <a:solidFill>
                  <a:srgbClr val="FFC000"/>
                </a:solidFill>
              </a:rPr>
              <a:t>KONRAD URBANKSI </a:t>
            </a:r>
          </a:p>
          <a:p>
            <a:endParaRPr lang="en-US" dirty="0"/>
          </a:p>
          <a:p>
            <a:endParaRPr lang="en-US" dirty="0"/>
          </a:p>
          <a:p>
            <a:r>
              <a:rPr lang="en-US" i="1" u="sng" dirty="0"/>
              <a:t>INSTITUTION:</a:t>
            </a:r>
            <a:r>
              <a:rPr lang="en-US" i="1" dirty="0"/>
              <a:t>  			</a:t>
            </a:r>
            <a:r>
              <a:rPr lang="en-US" dirty="0">
                <a:solidFill>
                  <a:srgbClr val="FFC000"/>
                </a:solidFill>
              </a:rPr>
              <a:t>Poznan University of Technology</a:t>
            </a:r>
          </a:p>
          <a:p>
            <a:endParaRPr lang="en-US" i="1" u="sng" dirty="0"/>
          </a:p>
          <a:p>
            <a:endParaRPr lang="en-US" i="1" u="sng" dirty="0"/>
          </a:p>
          <a:p>
            <a:endParaRPr lang="en-US" i="1" u="sng" dirty="0"/>
          </a:p>
        </p:txBody>
      </p:sp>
    </p:spTree>
    <p:extLst>
      <p:ext uri="{BB962C8B-B14F-4D97-AF65-F5344CB8AC3E}">
        <p14:creationId xmlns:p14="http://schemas.microsoft.com/office/powerpoint/2010/main" val="1881023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C96B-0AF7-EB05-4BDA-2BA3DA631A3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1060DE0-C139-8535-923C-348FC2449775}"/>
              </a:ext>
            </a:extLst>
          </p:cNvPr>
          <p:cNvSpPr txBox="1"/>
          <p:nvPr/>
        </p:nvSpPr>
        <p:spPr>
          <a:xfrm>
            <a:off x="252372" y="111762"/>
            <a:ext cx="11141474" cy="584775"/>
          </a:xfrm>
          <a:prstGeom prst="rect">
            <a:avLst/>
          </a:prstGeom>
          <a:noFill/>
        </p:spPr>
        <p:txBody>
          <a:bodyPr wrap="square">
            <a:spAutoFit/>
          </a:bodyPr>
          <a:lstStyle/>
          <a:p>
            <a:pPr algn="ctr"/>
            <a:r>
              <a:rPr lang="en-US" sz="3200" b="1" dirty="0">
                <a:solidFill>
                  <a:srgbClr val="FF0000"/>
                </a:solidFill>
              </a:rPr>
              <a:t>Analysis</a:t>
            </a:r>
          </a:p>
        </p:txBody>
      </p:sp>
      <p:sp>
        <p:nvSpPr>
          <p:cNvPr id="4" name="Rectangle 2">
            <a:extLst>
              <a:ext uri="{FF2B5EF4-FFF2-40B4-BE49-F238E27FC236}">
                <a16:creationId xmlns:a16="http://schemas.microsoft.com/office/drawing/2014/main" id="{C93A99A9-C6A8-7AD9-1F21-E89C109B5CC6}"/>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pic>
        <p:nvPicPr>
          <p:cNvPr id="3" name="Picture 2">
            <a:extLst>
              <a:ext uri="{FF2B5EF4-FFF2-40B4-BE49-F238E27FC236}">
                <a16:creationId xmlns:a16="http://schemas.microsoft.com/office/drawing/2014/main" id="{1A2A23C4-0865-9AE6-4E8A-A9EF7C06C02F}"/>
              </a:ext>
            </a:extLst>
          </p:cNvPr>
          <p:cNvPicPr>
            <a:picLocks noChangeAspect="1"/>
          </p:cNvPicPr>
          <p:nvPr/>
        </p:nvPicPr>
        <p:blipFill>
          <a:blip r:embed="rId2"/>
          <a:srcRect t="3592"/>
          <a:stretch/>
        </p:blipFill>
        <p:spPr>
          <a:xfrm>
            <a:off x="4941689" y="2833687"/>
            <a:ext cx="3391535" cy="3392931"/>
          </a:xfrm>
          <a:prstGeom prst="rect">
            <a:avLst/>
          </a:prstGeom>
        </p:spPr>
      </p:pic>
      <p:pic>
        <p:nvPicPr>
          <p:cNvPr id="7" name="Picture 6">
            <a:extLst>
              <a:ext uri="{FF2B5EF4-FFF2-40B4-BE49-F238E27FC236}">
                <a16:creationId xmlns:a16="http://schemas.microsoft.com/office/drawing/2014/main" id="{F567DA3A-61A6-0294-E5E5-62A571B1FA08}"/>
              </a:ext>
            </a:extLst>
          </p:cNvPr>
          <p:cNvPicPr>
            <a:picLocks noChangeAspect="1"/>
          </p:cNvPicPr>
          <p:nvPr/>
        </p:nvPicPr>
        <p:blipFill>
          <a:blip r:embed="rId3"/>
          <a:srcRect t="2780"/>
          <a:stretch/>
        </p:blipFill>
        <p:spPr>
          <a:xfrm>
            <a:off x="8299552" y="2818987"/>
            <a:ext cx="3391535" cy="3392932"/>
          </a:xfrm>
          <a:prstGeom prst="rect">
            <a:avLst/>
          </a:prstGeom>
        </p:spPr>
      </p:pic>
      <p:sp>
        <p:nvSpPr>
          <p:cNvPr id="10" name="TextBox 9">
            <a:extLst>
              <a:ext uri="{FF2B5EF4-FFF2-40B4-BE49-F238E27FC236}">
                <a16:creationId xmlns:a16="http://schemas.microsoft.com/office/drawing/2014/main" id="{A5E21849-CC09-99BE-2131-A4D4FCC1C444}"/>
              </a:ext>
            </a:extLst>
          </p:cNvPr>
          <p:cNvSpPr txBox="1"/>
          <p:nvPr/>
        </p:nvSpPr>
        <p:spPr>
          <a:xfrm>
            <a:off x="252372" y="1164947"/>
            <a:ext cx="4337383" cy="1200329"/>
          </a:xfrm>
          <a:prstGeom prst="rect">
            <a:avLst/>
          </a:prstGeom>
          <a:noFill/>
        </p:spPr>
        <p:txBody>
          <a:bodyPr wrap="square">
            <a:spAutoFit/>
          </a:bodyPr>
          <a:lstStyle/>
          <a:p>
            <a:r>
              <a:rPr lang="en-US" sz="1800" b="1" cap="small" dirty="0">
                <a:solidFill>
                  <a:srgbClr val="FFC000"/>
                </a:solidFill>
                <a:effectLst/>
                <a:latin typeface="Times New Roman" panose="02020603050405020304" pitchFamily="18" charset="0"/>
                <a:ea typeface="Times New Roman" panose="02020603050405020304" pitchFamily="18" charset="0"/>
              </a:rPr>
              <a:t>stabilization Analysis: </a:t>
            </a:r>
            <a:r>
              <a:rPr lang="en-GB" sz="1800" b="1" dirty="0">
                <a:solidFill>
                  <a:srgbClr val="FFC000"/>
                </a:solidFill>
                <a:effectLst/>
                <a:latin typeface="Times New Roman" panose="02020603050405020304" pitchFamily="18" charset="0"/>
                <a:ea typeface="Times New Roman" panose="02020603050405020304" pitchFamily="18" charset="0"/>
              </a:rPr>
              <a:t> </a:t>
            </a:r>
            <a:r>
              <a:rPr lang="en-GB" sz="1800" dirty="0">
                <a:effectLst/>
                <a:latin typeface="Times New Roman" panose="02020603050405020304" pitchFamily="18" charset="0"/>
                <a:ea typeface="Times New Roman" panose="02020603050405020304" pitchFamily="18" charset="0"/>
              </a:rPr>
              <a:t>After a time wait of 0.5 seconds </a:t>
            </a:r>
            <a:r>
              <a:rPr lang="en-US" sz="1800" dirty="0">
                <a:effectLst/>
                <a:latin typeface="Times New Roman" panose="02020603050405020304" pitchFamily="18" charset="0"/>
                <a:ea typeface="Calibri" panose="020F0502020204030204" pitchFamily="34" charset="0"/>
              </a:rPr>
              <a:t>to ensure that the laser dot’s position was stable before processing the cell. </a:t>
            </a:r>
            <a:r>
              <a:rPr lang="en-GB" sz="1800" dirty="0">
                <a:effectLst/>
                <a:latin typeface="Times New Roman" panose="02020603050405020304" pitchFamily="18" charset="0"/>
                <a:ea typeface="Times New Roman" panose="02020603050405020304" pitchFamily="18" charset="0"/>
              </a:rPr>
              <a:t>The result were printed accurately</a:t>
            </a:r>
            <a:endParaRPr lang="en-US" dirty="0"/>
          </a:p>
        </p:txBody>
      </p:sp>
      <p:sp>
        <p:nvSpPr>
          <p:cNvPr id="12" name="TextBox 11">
            <a:extLst>
              <a:ext uri="{FF2B5EF4-FFF2-40B4-BE49-F238E27FC236}">
                <a16:creationId xmlns:a16="http://schemas.microsoft.com/office/drawing/2014/main" id="{B83B6933-E382-9C03-E3D6-13FF7052215B}"/>
              </a:ext>
            </a:extLst>
          </p:cNvPr>
          <p:cNvSpPr txBox="1"/>
          <p:nvPr/>
        </p:nvSpPr>
        <p:spPr>
          <a:xfrm>
            <a:off x="4924853" y="1288747"/>
            <a:ext cx="6749398" cy="923330"/>
          </a:xfrm>
          <a:prstGeom prst="rect">
            <a:avLst/>
          </a:prstGeom>
          <a:noFill/>
        </p:spPr>
        <p:txBody>
          <a:bodyPr wrap="square">
            <a:spAutoFit/>
          </a:bodyPr>
          <a:lstStyle/>
          <a:p>
            <a:r>
              <a:rPr lang="en-US" sz="1800" b="1" dirty="0">
                <a:solidFill>
                  <a:srgbClr val="FFC000"/>
                </a:solidFill>
                <a:effectLst/>
                <a:latin typeface="Times New Roman" panose="02020603050405020304" pitchFamily="18" charset="0"/>
                <a:ea typeface="Calibri" panose="020F0502020204030204" pitchFamily="34" charset="0"/>
              </a:rPr>
              <a:t>Environmental Variability (Lighting): </a:t>
            </a:r>
            <a:r>
              <a:rPr lang="en-GB" sz="1800" dirty="0">
                <a:effectLst/>
                <a:latin typeface="Times New Roman" panose="02020603050405020304" pitchFamily="18" charset="0"/>
                <a:ea typeface="Times New Roman" panose="02020603050405020304" pitchFamily="18" charset="0"/>
              </a:rPr>
              <a:t>These tests assessed the system's ability to maintain accuracy and efficiency despite external challenges.</a:t>
            </a:r>
            <a:r>
              <a:rPr lang="en-US" sz="1800" b="1" dirty="0">
                <a:solidFill>
                  <a:srgbClr val="FF0000"/>
                </a:solidFill>
                <a:effectLst/>
                <a:latin typeface="Times New Roman" panose="02020603050405020304" pitchFamily="18" charset="0"/>
                <a:ea typeface="Calibri" panose="020F0502020204030204" pitchFamily="34" charset="0"/>
              </a:rPr>
              <a:t> </a:t>
            </a:r>
            <a:endParaRPr lang="en-US" b="1" dirty="0">
              <a:solidFill>
                <a:srgbClr val="FF0000"/>
              </a:solidFill>
            </a:endParaRPr>
          </a:p>
        </p:txBody>
      </p:sp>
      <p:pic>
        <p:nvPicPr>
          <p:cNvPr id="6" name="Picture 5">
            <a:extLst>
              <a:ext uri="{FF2B5EF4-FFF2-40B4-BE49-F238E27FC236}">
                <a16:creationId xmlns:a16="http://schemas.microsoft.com/office/drawing/2014/main" id="{82C37DB1-768D-3B2F-D2B0-1981BC50530A}"/>
              </a:ext>
            </a:extLst>
          </p:cNvPr>
          <p:cNvPicPr>
            <a:picLocks noChangeAspect="1"/>
          </p:cNvPicPr>
          <p:nvPr/>
        </p:nvPicPr>
        <p:blipFill>
          <a:blip r:embed="rId4"/>
          <a:stretch>
            <a:fillRect/>
          </a:stretch>
        </p:blipFill>
        <p:spPr>
          <a:xfrm>
            <a:off x="309720" y="2492304"/>
            <a:ext cx="4090831" cy="3949269"/>
          </a:xfrm>
          <a:prstGeom prst="rect">
            <a:avLst/>
          </a:prstGeom>
        </p:spPr>
      </p:pic>
    </p:spTree>
    <p:extLst>
      <p:ext uri="{BB962C8B-B14F-4D97-AF65-F5344CB8AC3E}">
        <p14:creationId xmlns:p14="http://schemas.microsoft.com/office/powerpoint/2010/main" val="3698497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07FC8-EC94-FC32-7127-4271C9FB0EC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8DC7711-8B30-4802-1FA4-4F80BC3E2043}"/>
              </a:ext>
            </a:extLst>
          </p:cNvPr>
          <p:cNvSpPr txBox="1"/>
          <p:nvPr/>
        </p:nvSpPr>
        <p:spPr>
          <a:xfrm>
            <a:off x="253093" y="128336"/>
            <a:ext cx="11141474" cy="584775"/>
          </a:xfrm>
          <a:prstGeom prst="rect">
            <a:avLst/>
          </a:prstGeom>
          <a:noFill/>
        </p:spPr>
        <p:txBody>
          <a:bodyPr wrap="square">
            <a:spAutoFit/>
          </a:bodyPr>
          <a:lstStyle/>
          <a:p>
            <a:pPr algn="ctr"/>
            <a:r>
              <a:rPr lang="en-US" sz="3200" b="1" dirty="0">
                <a:solidFill>
                  <a:srgbClr val="FF0000"/>
                </a:solidFill>
              </a:rPr>
              <a:t>Analysis</a:t>
            </a:r>
          </a:p>
        </p:txBody>
      </p:sp>
      <p:sp>
        <p:nvSpPr>
          <p:cNvPr id="4" name="Rectangle 2">
            <a:extLst>
              <a:ext uri="{FF2B5EF4-FFF2-40B4-BE49-F238E27FC236}">
                <a16:creationId xmlns:a16="http://schemas.microsoft.com/office/drawing/2014/main" id="{C078B710-621B-245A-8669-AE5470302F56}"/>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pic>
        <p:nvPicPr>
          <p:cNvPr id="3" name="Picture 2">
            <a:extLst>
              <a:ext uri="{FF2B5EF4-FFF2-40B4-BE49-F238E27FC236}">
                <a16:creationId xmlns:a16="http://schemas.microsoft.com/office/drawing/2014/main" id="{79983C02-6FED-9C7F-1E0A-87A45D07D20C}"/>
              </a:ext>
            </a:extLst>
          </p:cNvPr>
          <p:cNvPicPr>
            <a:picLocks noChangeAspect="1"/>
          </p:cNvPicPr>
          <p:nvPr/>
        </p:nvPicPr>
        <p:blipFill>
          <a:blip r:embed="rId2"/>
          <a:stretch>
            <a:fillRect/>
          </a:stretch>
        </p:blipFill>
        <p:spPr>
          <a:xfrm>
            <a:off x="6240123" y="2547320"/>
            <a:ext cx="5874510" cy="3827497"/>
          </a:xfrm>
          <a:prstGeom prst="rect">
            <a:avLst/>
          </a:prstGeom>
        </p:spPr>
      </p:pic>
      <p:sp>
        <p:nvSpPr>
          <p:cNvPr id="8" name="TextBox 7">
            <a:extLst>
              <a:ext uri="{FF2B5EF4-FFF2-40B4-BE49-F238E27FC236}">
                <a16:creationId xmlns:a16="http://schemas.microsoft.com/office/drawing/2014/main" id="{747CF072-66C1-10CD-BDDE-F50CC691AA3F}"/>
              </a:ext>
            </a:extLst>
          </p:cNvPr>
          <p:cNvSpPr txBox="1"/>
          <p:nvPr/>
        </p:nvSpPr>
        <p:spPr>
          <a:xfrm>
            <a:off x="253093" y="1224539"/>
            <a:ext cx="11425560" cy="1200329"/>
          </a:xfrm>
          <a:prstGeom prst="rect">
            <a:avLst/>
          </a:prstGeom>
          <a:noFill/>
        </p:spPr>
        <p:txBody>
          <a:bodyPr wrap="square">
            <a:spAutoFit/>
          </a:bodyPr>
          <a:lstStyle/>
          <a:p>
            <a:pPr defTabSz="914400" eaLnBrk="0" fontAlgn="base" hangingPunct="0">
              <a:spcBef>
                <a:spcPct val="0"/>
              </a:spcBef>
              <a:spcAft>
                <a:spcPct val="0"/>
              </a:spcAft>
            </a:pPr>
            <a:r>
              <a:rPr lang="en-US" sz="1800" b="1" cap="small" dirty="0">
                <a:solidFill>
                  <a:srgbClr val="FFC000"/>
                </a:solidFill>
                <a:effectLst/>
                <a:latin typeface="Times New Roman" panose="02020603050405020304" pitchFamily="18" charset="0"/>
                <a:ea typeface="Times New Roman" panose="02020603050405020304" pitchFamily="18" charset="0"/>
              </a:rPr>
              <a:t>Accuracy: </a:t>
            </a:r>
            <a:r>
              <a:rPr lang="en-US" sz="1800" dirty="0">
                <a:effectLst/>
                <a:latin typeface="Times New Roman" panose="02020603050405020304" pitchFamily="18" charset="0"/>
                <a:ea typeface="Times New Roman" panose="02020603050405020304" pitchFamily="18" charset="0"/>
              </a:rPr>
              <a:t>The blue bounding box highlights the grid cell identified as the detected laser position. Despite laser dot being detected at the boundary of four adjacent grid cells, the system selects the cell where the majority of the laser dot area falls. This approach ensures that the chosen cell accurately represents the laser's dominant position, minimizing ambiguity in detection</a:t>
            </a:r>
            <a:r>
              <a:rPr lang="en-GB" sz="1800" dirty="0">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endParaRPr>
          </a:p>
        </p:txBody>
      </p:sp>
      <p:pic>
        <p:nvPicPr>
          <p:cNvPr id="13" name="Picture 12">
            <a:extLst>
              <a:ext uri="{FF2B5EF4-FFF2-40B4-BE49-F238E27FC236}">
                <a16:creationId xmlns:a16="http://schemas.microsoft.com/office/drawing/2014/main" id="{62BDD6C2-03FC-01FF-2120-121FB2370ECC}"/>
              </a:ext>
            </a:extLst>
          </p:cNvPr>
          <p:cNvPicPr>
            <a:picLocks noChangeAspect="1"/>
          </p:cNvPicPr>
          <p:nvPr/>
        </p:nvPicPr>
        <p:blipFill>
          <a:blip r:embed="rId3"/>
          <a:stretch>
            <a:fillRect/>
          </a:stretch>
        </p:blipFill>
        <p:spPr>
          <a:xfrm>
            <a:off x="281120" y="2629831"/>
            <a:ext cx="5814880" cy="3662473"/>
          </a:xfrm>
          <a:prstGeom prst="rect">
            <a:avLst/>
          </a:prstGeom>
        </p:spPr>
      </p:pic>
    </p:spTree>
    <p:extLst>
      <p:ext uri="{BB962C8B-B14F-4D97-AF65-F5344CB8AC3E}">
        <p14:creationId xmlns:p14="http://schemas.microsoft.com/office/powerpoint/2010/main" val="81605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30EC8-0AF1-B53A-F5CB-BFF020E6F94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88DCED0-E1E9-85CF-03AB-AE8F822A0345}"/>
              </a:ext>
            </a:extLst>
          </p:cNvPr>
          <p:cNvSpPr txBox="1"/>
          <p:nvPr/>
        </p:nvSpPr>
        <p:spPr>
          <a:xfrm>
            <a:off x="0" y="160020"/>
            <a:ext cx="11141474" cy="1077218"/>
          </a:xfrm>
          <a:prstGeom prst="rect">
            <a:avLst/>
          </a:prstGeom>
          <a:noFill/>
        </p:spPr>
        <p:txBody>
          <a:bodyPr wrap="square">
            <a:spAutoFit/>
          </a:bodyPr>
          <a:lstStyle/>
          <a:p>
            <a:pPr algn="ctr"/>
            <a:r>
              <a:rPr lang="en-GB" sz="3200" b="1" dirty="0">
                <a:solidFill>
                  <a:srgbClr val="FF0000"/>
                </a:solidFill>
              </a:rPr>
              <a:t>Impact of </a:t>
            </a:r>
            <a:r>
              <a:rPr lang="en-GB" sz="3200" b="1">
                <a:solidFill>
                  <a:srgbClr val="FF0000"/>
                </a:solidFill>
              </a:rPr>
              <a:t>Distance on </a:t>
            </a:r>
            <a:r>
              <a:rPr lang="en-GB" sz="3200" b="1" dirty="0">
                <a:solidFill>
                  <a:srgbClr val="FF0000"/>
                </a:solidFill>
              </a:rPr>
              <a:t>Accuracy</a:t>
            </a:r>
          </a:p>
          <a:p>
            <a:pPr algn="ctr"/>
            <a:endParaRPr lang="en-US" sz="3200" b="1" dirty="0">
              <a:solidFill>
                <a:srgbClr val="FF0000"/>
              </a:solidFill>
            </a:endParaRPr>
          </a:p>
        </p:txBody>
      </p:sp>
      <p:sp>
        <p:nvSpPr>
          <p:cNvPr id="9" name="TextBox 8">
            <a:extLst>
              <a:ext uri="{FF2B5EF4-FFF2-40B4-BE49-F238E27FC236}">
                <a16:creationId xmlns:a16="http://schemas.microsoft.com/office/drawing/2014/main" id="{7921287D-2850-D4C4-DF54-F8589C7C267E}"/>
              </a:ext>
            </a:extLst>
          </p:cNvPr>
          <p:cNvSpPr txBox="1"/>
          <p:nvPr/>
        </p:nvSpPr>
        <p:spPr>
          <a:xfrm>
            <a:off x="421687" y="797407"/>
            <a:ext cx="5674313" cy="1510670"/>
          </a:xfrm>
          <a:prstGeom prst="rect">
            <a:avLst/>
          </a:prstGeom>
          <a:noFill/>
        </p:spPr>
        <p:txBody>
          <a:bodyPr wrap="square">
            <a:spAutoFit/>
          </a:bodyPr>
          <a:lstStyle/>
          <a:p>
            <a:pPr marL="0" marR="0" algn="just">
              <a:lnSpc>
                <a:spcPct val="115000"/>
              </a:lnSpc>
              <a:spcAft>
                <a:spcPts val="800"/>
              </a:spcAft>
            </a:pPr>
            <a:r>
              <a:rPr lang="en-US" sz="1600" b="1" dirty="0">
                <a:solidFill>
                  <a:srgbClr val="FFC000"/>
                </a:solidFill>
                <a:effectLst/>
                <a:latin typeface="Times New Roman" panose="02020603050405020304" pitchFamily="18" charset="0"/>
                <a:ea typeface="Calibri" panose="020F0502020204030204" pitchFamily="34" charset="0"/>
              </a:rPr>
              <a:t>Camera Specifications:</a:t>
            </a:r>
            <a:endParaRPr lang="en-US" sz="1600" dirty="0">
              <a:solidFill>
                <a:srgbClr val="FFC000"/>
              </a:solidFill>
              <a:effectLst/>
              <a:latin typeface="Times New Roman" panose="02020603050405020304" pitchFamily="18" charset="0"/>
              <a:ea typeface="Calibri" panose="020F0502020204030204" pitchFamily="34" charset="0"/>
            </a:endParaRPr>
          </a:p>
          <a:p>
            <a:pPr marL="0" marR="0" algn="just">
              <a:lnSpc>
                <a:spcPct val="107000"/>
              </a:lnSpc>
              <a:spcAft>
                <a:spcPts val="800"/>
              </a:spcAft>
              <a:tabLst>
                <a:tab pos="457200" algn="l"/>
              </a:tabLst>
            </a:pPr>
            <a:r>
              <a:rPr lang="en-US" sz="1600" b="1" dirty="0">
                <a:effectLst/>
                <a:latin typeface="Times New Roman" panose="02020603050405020304" pitchFamily="18" charset="0"/>
                <a:ea typeface="Calibri" panose="020F0502020204030204" pitchFamily="34" charset="0"/>
              </a:rPr>
              <a:t>Webcam Model</a:t>
            </a:r>
            <a:r>
              <a:rPr lang="en-US" sz="1600" dirty="0">
                <a:effectLst/>
                <a:latin typeface="Times New Roman" panose="02020603050405020304" pitchFamily="18" charset="0"/>
                <a:ea typeface="Calibri" panose="020F0502020204030204" pitchFamily="34" charset="0"/>
              </a:rPr>
              <a:t>: Titanium Onyx USB Camera (Model: TC 101)</a:t>
            </a:r>
            <a:r>
              <a:rPr lang="en-US" sz="1600" b="1"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 </a:t>
            </a:r>
          </a:p>
          <a:p>
            <a:pPr marL="0" marR="0" algn="just">
              <a:lnSpc>
                <a:spcPct val="115000"/>
              </a:lnSpc>
              <a:spcAft>
                <a:spcPts val="800"/>
              </a:spcAft>
            </a:pPr>
            <a:r>
              <a:rPr lang="en-US" sz="1600" b="1" dirty="0">
                <a:effectLst/>
                <a:latin typeface="Times New Roman" panose="02020603050405020304" pitchFamily="18" charset="0"/>
                <a:ea typeface="Calibri" panose="020F0502020204030204" pitchFamily="34" charset="0"/>
              </a:rPr>
              <a:t>Focal Length:</a:t>
            </a:r>
            <a:r>
              <a:rPr lang="en-US" sz="1600" dirty="0">
                <a:effectLst/>
                <a:latin typeface="Times New Roman" panose="02020603050405020304" pitchFamily="18" charset="0"/>
                <a:ea typeface="Calibri" panose="020F0502020204030204" pitchFamily="34" charset="0"/>
              </a:rPr>
              <a:t> 4.2 mm </a:t>
            </a:r>
            <a:endParaRPr lang="en-US" sz="1600" dirty="0">
              <a:latin typeface="Times New Roman" panose="02020603050405020304" pitchFamily="18" charset="0"/>
              <a:ea typeface="Calibri" panose="020F0502020204030204" pitchFamily="34" charset="0"/>
            </a:endParaRPr>
          </a:p>
          <a:p>
            <a:pPr marL="0" marR="0" algn="just">
              <a:lnSpc>
                <a:spcPct val="115000"/>
              </a:lnSpc>
              <a:spcAft>
                <a:spcPts val="800"/>
              </a:spcAft>
            </a:pPr>
            <a:r>
              <a:rPr lang="en-US" sz="1600" b="1" dirty="0">
                <a:effectLst/>
                <a:latin typeface="Times New Roman" panose="02020603050405020304" pitchFamily="18" charset="0"/>
                <a:ea typeface="Calibri" panose="020F0502020204030204" pitchFamily="34" charset="0"/>
              </a:rPr>
              <a:t>Resolution</a:t>
            </a:r>
            <a:r>
              <a:rPr lang="en-US" sz="1600" dirty="0">
                <a:effectLst/>
                <a:latin typeface="Times New Roman" panose="02020603050405020304" pitchFamily="18" charset="0"/>
                <a:ea typeface="Calibri" panose="020F0502020204030204" pitchFamily="34" charset="0"/>
              </a:rPr>
              <a:t>: VGA (640 x 480 pixels)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AD7B62-0EB6-2034-0C57-CDA8084C2639}"/>
                  </a:ext>
                </a:extLst>
              </p:cNvPr>
              <p:cNvSpPr txBox="1"/>
              <p:nvPr/>
            </p:nvSpPr>
            <p:spPr>
              <a:xfrm>
                <a:off x="6096000" y="963456"/>
                <a:ext cx="5674313" cy="1112356"/>
              </a:xfrm>
              <a:prstGeom prst="rect">
                <a:avLst/>
              </a:prstGeom>
              <a:noFill/>
            </p:spPr>
            <p:txBody>
              <a:bodyPr wrap="square">
                <a:spAutoFit/>
              </a:bodyPr>
              <a:lstStyle/>
              <a:p>
                <a:pPr marL="0" marR="0" algn="just">
                  <a:lnSpc>
                    <a:spcPct val="115000"/>
                  </a:lnSpc>
                  <a:spcAft>
                    <a:spcPts val="800"/>
                  </a:spcAft>
                </a:pPr>
                <a:r>
                  <a:rPr lang="pl-PL" sz="1600" b="1" dirty="0">
                    <a:solidFill>
                      <a:srgbClr val="FFC000"/>
                    </a:solidFill>
                    <a:effectLst/>
                    <a:latin typeface="Times New Roman" panose="02020603050405020304" pitchFamily="18" charset="0"/>
                    <a:ea typeface="Calibri" panose="020F0502020204030204" pitchFamily="34" charset="0"/>
                  </a:rPr>
                  <a:t>Summary of Results</a:t>
                </a:r>
                <a:endParaRPr lang="en-US" sz="1600" b="1" dirty="0">
                  <a:solidFill>
                    <a:srgbClr val="FFC000"/>
                  </a:solidFill>
                  <a:effectLst/>
                  <a:latin typeface="Times New Roman" panose="02020603050405020304" pitchFamily="18" charset="0"/>
                  <a:ea typeface="Calibri" panose="020F0502020204030204" pitchFamily="34" charset="0"/>
                </a:endParaRPr>
              </a:p>
              <a:p>
                <a:pPr marL="0" marR="0" algn="just">
                  <a:lnSpc>
                    <a:spcPct val="115000"/>
                  </a:lnSpc>
                  <a:spcAft>
                    <a:spcPts val="800"/>
                  </a:spcAft>
                </a:pPr>
                <a:r>
                  <a:rPr lang="en-US" sz="1600" b="1" dirty="0">
                    <a:effectLst/>
                    <a:latin typeface="Times New Roman" panose="02020603050405020304" pitchFamily="18" charset="0"/>
                    <a:ea typeface="Calibri" panose="020F0502020204030204" pitchFamily="34" charset="0"/>
                  </a:rPr>
                  <a:t>FOV = 46.4</a:t>
                </a:r>
                <a14:m>
                  <m:oMath xmlns:m="http://schemas.openxmlformats.org/officeDocument/2006/math">
                    <m:r>
                      <a:rPr lang="en-US" sz="1600" smtClean="0">
                        <a:latin typeface="Cambria Math" panose="02040503050406030204" pitchFamily="18" charset="0"/>
                      </a:rPr>
                      <m:t>°</m:t>
                    </m:r>
                  </m:oMath>
                </a14:m>
                <a:endParaRPr lang="en-US" sz="1600" dirty="0">
                  <a:effectLst/>
                  <a:latin typeface="Times New Roman" panose="02020603050405020304" pitchFamily="18" charset="0"/>
                  <a:ea typeface="Calibri" panose="020F0502020204030204" pitchFamily="34" charset="0"/>
                </a:endParaRPr>
              </a:p>
              <a:p>
                <a:r>
                  <a:rPr lang="en-US" sz="1600" b="1" dirty="0">
                    <a:effectLst/>
                    <a:latin typeface="Times New Roman" panose="02020603050405020304" pitchFamily="18" charset="0"/>
                    <a:ea typeface="Calibri" panose="020F0502020204030204" pitchFamily="34" charset="0"/>
                  </a:rPr>
                  <a:t>Distance of webcam for 27 cm × 27 cm Area</a:t>
                </a:r>
                <a:r>
                  <a:rPr lang="en-US" sz="1600" dirty="0">
                    <a:effectLst/>
                    <a:latin typeface="Times New Roman" panose="02020603050405020304" pitchFamily="18" charset="0"/>
                    <a:ea typeface="Calibri" panose="020F0502020204030204" pitchFamily="34" charset="0"/>
                  </a:rPr>
                  <a:t>: ≈ 32.1 cm.</a:t>
                </a:r>
                <a:endParaRPr lang="en-US" sz="1600" dirty="0"/>
              </a:p>
            </p:txBody>
          </p:sp>
        </mc:Choice>
        <mc:Fallback xmlns="">
          <p:sp>
            <p:nvSpPr>
              <p:cNvPr id="12" name="TextBox 11">
                <a:extLst>
                  <a:ext uri="{FF2B5EF4-FFF2-40B4-BE49-F238E27FC236}">
                    <a16:creationId xmlns:a16="http://schemas.microsoft.com/office/drawing/2014/main" id="{80AD7B62-0EB6-2034-0C57-CDA8084C2639}"/>
                  </a:ext>
                </a:extLst>
              </p:cNvPr>
              <p:cNvSpPr txBox="1">
                <a:spLocks noRot="1" noChangeAspect="1" noMove="1" noResize="1" noEditPoints="1" noAdjustHandles="1" noChangeArrowheads="1" noChangeShapeType="1" noTextEdit="1"/>
              </p:cNvSpPr>
              <p:nvPr/>
            </p:nvSpPr>
            <p:spPr>
              <a:xfrm>
                <a:off x="6096000" y="963456"/>
                <a:ext cx="5674313" cy="1112356"/>
              </a:xfrm>
              <a:prstGeom prst="rect">
                <a:avLst/>
              </a:prstGeom>
              <a:blipFill>
                <a:blip r:embed="rId2"/>
                <a:stretch>
                  <a:fillRect l="-537" b="-601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6D05CEB-4A2B-6A4D-EAC4-929C9B32C1A9}"/>
              </a:ext>
            </a:extLst>
          </p:cNvPr>
          <p:cNvPicPr>
            <a:picLocks noChangeAspect="1"/>
          </p:cNvPicPr>
          <p:nvPr/>
        </p:nvPicPr>
        <p:blipFill rotWithShape="1">
          <a:blip r:embed="rId3">
            <a:extLst>
              <a:ext uri="{28A0092B-C50C-407E-A947-70E740481C1C}">
                <a14:useLocalDpi xmlns:a14="http://schemas.microsoft.com/office/drawing/2010/main" val="0"/>
              </a:ext>
            </a:extLst>
          </a:blip>
          <a:srcRect b="5894"/>
          <a:stretch/>
        </p:blipFill>
        <p:spPr bwMode="auto">
          <a:xfrm>
            <a:off x="1351086" y="2403819"/>
            <a:ext cx="9862204" cy="3370286"/>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5167D623-C4FB-12A1-A19F-632B274AD62F}"/>
              </a:ext>
            </a:extLst>
          </p:cNvPr>
          <p:cNvSpPr/>
          <p:nvPr/>
        </p:nvSpPr>
        <p:spPr>
          <a:xfrm>
            <a:off x="6334938" y="2755908"/>
            <a:ext cx="2347423" cy="241089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
            <a:extLst>
              <a:ext uri="{FF2B5EF4-FFF2-40B4-BE49-F238E27FC236}">
                <a16:creationId xmlns:a16="http://schemas.microsoft.com/office/drawing/2014/main" id="{90055EDA-83EB-A409-4667-B670375898D0}"/>
              </a:ext>
            </a:extLst>
          </p:cNvPr>
          <p:cNvSpPr>
            <a:spLocks noChangeArrowheads="1"/>
          </p:cNvSpPr>
          <p:nvPr/>
        </p:nvSpPr>
        <p:spPr bwMode="auto">
          <a:xfrm>
            <a:off x="421687" y="5869847"/>
            <a:ext cx="1157204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dirty="0">
                <a:latin typeface="Times New Roman" panose="02020603050405020304" pitchFamily="18" charset="0"/>
                <a:cs typeface="Times New Roman" panose="02020603050405020304" pitchFamily="18" charset="0"/>
              </a:rPr>
              <a:t>When the distance exceeds 32.1 cm, the perspective transformation produces a 6×6 grid instead of the intended 5×5, causing errors in matrix flattening and making it difficult to extract a structured 5×5 binary matrix.</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1816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5084-F8F7-F94C-AF4A-FC7821957B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A87008-9D19-7BDB-5894-4AC51CDD4976}"/>
              </a:ext>
            </a:extLst>
          </p:cNvPr>
          <p:cNvSpPr txBox="1"/>
          <p:nvPr/>
        </p:nvSpPr>
        <p:spPr>
          <a:xfrm>
            <a:off x="0" y="160020"/>
            <a:ext cx="11141474" cy="584775"/>
          </a:xfrm>
          <a:prstGeom prst="rect">
            <a:avLst/>
          </a:prstGeom>
          <a:noFill/>
        </p:spPr>
        <p:txBody>
          <a:bodyPr wrap="square">
            <a:spAutoFit/>
          </a:bodyPr>
          <a:lstStyle/>
          <a:p>
            <a:pPr algn="ctr"/>
            <a:r>
              <a:rPr lang="en-US" sz="3200" b="1" dirty="0">
                <a:solidFill>
                  <a:srgbClr val="FF0000"/>
                </a:solidFill>
              </a:rPr>
              <a:t>Effect Of Laser Intensity On Black Cells</a:t>
            </a:r>
          </a:p>
        </p:txBody>
      </p:sp>
      <p:sp>
        <p:nvSpPr>
          <p:cNvPr id="4" name="Rectangle 2">
            <a:extLst>
              <a:ext uri="{FF2B5EF4-FFF2-40B4-BE49-F238E27FC236}">
                <a16:creationId xmlns:a16="http://schemas.microsoft.com/office/drawing/2014/main" id="{8D3AC2A8-C5F4-23C7-2D21-40048EAE2543}"/>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pic>
        <p:nvPicPr>
          <p:cNvPr id="3" name="Picture 2">
            <a:extLst>
              <a:ext uri="{FF2B5EF4-FFF2-40B4-BE49-F238E27FC236}">
                <a16:creationId xmlns:a16="http://schemas.microsoft.com/office/drawing/2014/main" id="{5033D4EC-29A1-FFA8-F23B-BA2E9E2D82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2409" y="1223692"/>
            <a:ext cx="7886947" cy="5350266"/>
          </a:xfrm>
          <a:prstGeom prst="rect">
            <a:avLst/>
          </a:prstGeom>
          <a:noFill/>
          <a:ln>
            <a:noFill/>
          </a:ln>
        </p:spPr>
      </p:pic>
      <p:sp>
        <p:nvSpPr>
          <p:cNvPr id="2" name="Rectangle 1">
            <a:extLst>
              <a:ext uri="{FF2B5EF4-FFF2-40B4-BE49-F238E27FC236}">
                <a16:creationId xmlns:a16="http://schemas.microsoft.com/office/drawing/2014/main" id="{E52CD3BB-220C-5A2F-2F9B-CC712316D9BE}"/>
              </a:ext>
            </a:extLst>
          </p:cNvPr>
          <p:cNvSpPr>
            <a:spLocks noChangeArrowheads="1"/>
          </p:cNvSpPr>
          <p:nvPr/>
        </p:nvSpPr>
        <p:spPr bwMode="auto">
          <a:xfrm>
            <a:off x="312644" y="2136339"/>
            <a:ext cx="337158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b="1" dirty="0">
                <a:solidFill>
                  <a:srgbClr val="FFC000"/>
                </a:solidFill>
                <a:latin typeface="Times New Roman" panose="02020603050405020304" pitchFamily="18" charset="0"/>
                <a:cs typeface="Times New Roman" panose="02020603050405020304" pitchFamily="18" charset="0"/>
              </a:rPr>
              <a:t>High Laser Intensity Issue:</a:t>
            </a:r>
          </a:p>
          <a:p>
            <a:pPr marL="0" marR="0" lvl="0" indent="0" defTabSz="914400" rtl="0" eaLnBrk="0" fontAlgn="base" latinLnBrk="0" hangingPunct="0">
              <a:lnSpc>
                <a:spcPct val="100000"/>
              </a:lnSpc>
              <a:spcBef>
                <a:spcPct val="0"/>
              </a:spcBef>
              <a:spcAft>
                <a:spcPct val="0"/>
              </a:spcAft>
              <a:buClrTx/>
              <a:buSzTx/>
              <a:buFontTx/>
              <a:buNone/>
              <a:tabLst/>
            </a:pPr>
            <a:endParaRPr lang="en-US" dirty="0">
              <a:solidFill>
                <a:srgbClr val="FFC000"/>
              </a:solidFill>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dirty="0">
                <a:latin typeface="Times New Roman" panose="02020603050405020304" pitchFamily="18" charset="0"/>
                <a:cs typeface="Times New Roman" panose="02020603050405020304" pitchFamily="18" charset="0"/>
              </a:rPr>
              <a:t>Excessive brightness made black appear white, causing detection errors. A stabilized snapshot, averaged from </a:t>
            </a:r>
            <a:r>
              <a:rPr lang="en-US" dirty="0">
                <a:solidFill>
                  <a:srgbClr val="FF0000"/>
                </a:solidFill>
                <a:latin typeface="Times New Roman" panose="02020603050405020304" pitchFamily="18" charset="0"/>
                <a:cs typeface="Times New Roman" panose="02020603050405020304" pitchFamily="18" charset="0"/>
              </a:rPr>
              <a:t>30 frames</a:t>
            </a:r>
            <a:r>
              <a:rPr lang="en-US" dirty="0">
                <a:latin typeface="Times New Roman" panose="02020603050405020304" pitchFamily="18" charset="0"/>
                <a:cs typeface="Times New Roman" panose="02020603050405020304" pitchFamily="18" charset="0"/>
              </a:rPr>
              <a:t>, served as the reference (base image) for laser detection and matrix extraction.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31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C1A9-FE81-A28D-5116-C5E0A4123D69}"/>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428B6AFB-8587-04D8-7F4C-4E1B35CAFF39}"/>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pic>
        <p:nvPicPr>
          <p:cNvPr id="3" name="Picture 2">
            <a:extLst>
              <a:ext uri="{FF2B5EF4-FFF2-40B4-BE49-F238E27FC236}">
                <a16:creationId xmlns:a16="http://schemas.microsoft.com/office/drawing/2014/main" id="{FE6440AA-2A3A-7729-DDA6-4E921B60B1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1955" y="1580174"/>
            <a:ext cx="7275486" cy="4839624"/>
          </a:xfrm>
          <a:prstGeom prst="rect">
            <a:avLst/>
          </a:prstGeom>
          <a:noFill/>
          <a:ln>
            <a:noFill/>
          </a:ln>
        </p:spPr>
      </p:pic>
      <p:sp>
        <p:nvSpPr>
          <p:cNvPr id="6" name="TextBox 5">
            <a:extLst>
              <a:ext uri="{FF2B5EF4-FFF2-40B4-BE49-F238E27FC236}">
                <a16:creationId xmlns:a16="http://schemas.microsoft.com/office/drawing/2014/main" id="{335C38E8-E7B6-72DB-E33D-2171016115B1}"/>
              </a:ext>
            </a:extLst>
          </p:cNvPr>
          <p:cNvSpPr txBox="1"/>
          <p:nvPr/>
        </p:nvSpPr>
        <p:spPr>
          <a:xfrm>
            <a:off x="2825750" y="196334"/>
            <a:ext cx="6096000" cy="584775"/>
          </a:xfrm>
          <a:prstGeom prst="rect">
            <a:avLst/>
          </a:prstGeom>
          <a:noFill/>
        </p:spPr>
        <p:txBody>
          <a:bodyPr wrap="square">
            <a:spAutoFit/>
          </a:bodyPr>
          <a:lstStyle/>
          <a:p>
            <a:pPr algn="ctr"/>
            <a:r>
              <a:rPr lang="en-US" sz="3200" b="1" dirty="0">
                <a:solidFill>
                  <a:srgbClr val="FF0000"/>
                </a:solidFill>
              </a:rPr>
              <a:t>Results</a:t>
            </a:r>
            <a:endParaRPr lang="en-US" sz="1800" b="1" dirty="0">
              <a:solidFill>
                <a:srgbClr val="FF0000"/>
              </a:solidFill>
            </a:endParaRPr>
          </a:p>
        </p:txBody>
      </p:sp>
      <p:sp>
        <p:nvSpPr>
          <p:cNvPr id="8" name="TextBox 7">
            <a:extLst>
              <a:ext uri="{FF2B5EF4-FFF2-40B4-BE49-F238E27FC236}">
                <a16:creationId xmlns:a16="http://schemas.microsoft.com/office/drawing/2014/main" id="{48372EC7-1E4E-8B84-7721-2324BE9DEB28}"/>
              </a:ext>
            </a:extLst>
          </p:cNvPr>
          <p:cNvSpPr txBox="1"/>
          <p:nvPr/>
        </p:nvSpPr>
        <p:spPr>
          <a:xfrm>
            <a:off x="2464377" y="1110742"/>
            <a:ext cx="6351149" cy="369332"/>
          </a:xfrm>
          <a:prstGeom prst="rect">
            <a:avLst/>
          </a:prstGeom>
          <a:noFill/>
        </p:spPr>
        <p:txBody>
          <a:bodyPr wrap="square">
            <a:spAutoFit/>
          </a:bodyPr>
          <a:lstStyle/>
          <a:p>
            <a:r>
              <a:rPr lang="en-US" dirty="0">
                <a:effectLst/>
                <a:latin typeface="Times New Roman" panose="02020603050405020304" pitchFamily="18" charset="0"/>
                <a:ea typeface="Calibri" panose="020F0502020204030204" pitchFamily="34" charset="0"/>
              </a:rPr>
              <a:t>Final Results obtained when implementing on the binary matrix.</a:t>
            </a:r>
            <a:endParaRPr lang="en-US" dirty="0"/>
          </a:p>
        </p:txBody>
      </p:sp>
      <p:pic>
        <p:nvPicPr>
          <p:cNvPr id="2" name="Picture 1">
            <a:extLst>
              <a:ext uri="{FF2B5EF4-FFF2-40B4-BE49-F238E27FC236}">
                <a16:creationId xmlns:a16="http://schemas.microsoft.com/office/drawing/2014/main" id="{D92EC019-A504-9BD8-6F50-9B47B13DF0B3}"/>
              </a:ext>
            </a:extLst>
          </p:cNvPr>
          <p:cNvPicPr>
            <a:picLocks noChangeAspect="1"/>
          </p:cNvPicPr>
          <p:nvPr/>
        </p:nvPicPr>
        <p:blipFill>
          <a:blip r:embed="rId3"/>
          <a:srcRect b="56400"/>
          <a:stretch/>
        </p:blipFill>
        <p:spPr>
          <a:xfrm>
            <a:off x="220004" y="2036799"/>
            <a:ext cx="4237513" cy="2188554"/>
          </a:xfrm>
          <a:prstGeom prst="rect">
            <a:avLst/>
          </a:prstGeom>
        </p:spPr>
      </p:pic>
      <p:sp>
        <p:nvSpPr>
          <p:cNvPr id="7" name="TextBox 6">
            <a:extLst>
              <a:ext uri="{FF2B5EF4-FFF2-40B4-BE49-F238E27FC236}">
                <a16:creationId xmlns:a16="http://schemas.microsoft.com/office/drawing/2014/main" id="{307B39EB-C2CB-A75B-0508-00C43C880211}"/>
              </a:ext>
            </a:extLst>
          </p:cNvPr>
          <p:cNvSpPr txBox="1"/>
          <p:nvPr/>
        </p:nvSpPr>
        <p:spPr>
          <a:xfrm>
            <a:off x="220004" y="4543355"/>
            <a:ext cx="4237512" cy="1754326"/>
          </a:xfrm>
          <a:prstGeom prst="rect">
            <a:avLst/>
          </a:prstGeom>
          <a:noFill/>
        </p:spPr>
        <p:txBody>
          <a:bodyPr wrap="square">
            <a:spAutoFit/>
          </a:bodyPr>
          <a:lstStyle/>
          <a:p>
            <a:r>
              <a:rPr lang="en-US" dirty="0">
                <a:hlinkClick r:id="rId4"/>
              </a:rPr>
              <a:t>https://www.youtube.com/watch?v=8X0mB1yMntU</a:t>
            </a:r>
            <a:endParaRPr lang="en-US" dirty="0"/>
          </a:p>
          <a:p>
            <a:endParaRPr lang="en-US" dirty="0"/>
          </a:p>
          <a:p>
            <a:r>
              <a:rPr lang="en-US" dirty="0">
                <a:hlinkClick r:id="rId5"/>
              </a:rPr>
              <a:t>https://www.youtube.com/watch?v=0okNEhtQrsg</a:t>
            </a:r>
            <a:endParaRPr lang="en-US" dirty="0"/>
          </a:p>
          <a:p>
            <a:endParaRPr lang="en-US" dirty="0"/>
          </a:p>
        </p:txBody>
      </p:sp>
    </p:spTree>
    <p:extLst>
      <p:ext uri="{BB962C8B-B14F-4D97-AF65-F5344CB8AC3E}">
        <p14:creationId xmlns:p14="http://schemas.microsoft.com/office/powerpoint/2010/main" val="462193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01ABF-A2D6-68DB-746B-340443F49AC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814C816-5392-F9F4-2E62-1582B9CA3F0F}"/>
              </a:ext>
            </a:extLst>
          </p:cNvPr>
          <p:cNvSpPr txBox="1"/>
          <p:nvPr/>
        </p:nvSpPr>
        <p:spPr>
          <a:xfrm>
            <a:off x="397472" y="112295"/>
            <a:ext cx="11141474" cy="584775"/>
          </a:xfrm>
          <a:prstGeom prst="rect">
            <a:avLst/>
          </a:prstGeom>
          <a:noFill/>
        </p:spPr>
        <p:txBody>
          <a:bodyPr wrap="square">
            <a:spAutoFit/>
          </a:bodyPr>
          <a:lstStyle/>
          <a:p>
            <a:pPr algn="ctr"/>
            <a:r>
              <a:rPr lang="en-US" sz="3200" b="1" dirty="0">
                <a:solidFill>
                  <a:srgbClr val="FF0000"/>
                </a:solidFill>
              </a:rPr>
              <a:t>Conclusion</a:t>
            </a:r>
          </a:p>
        </p:txBody>
      </p:sp>
      <p:sp>
        <p:nvSpPr>
          <p:cNvPr id="4" name="Rectangle 2">
            <a:extLst>
              <a:ext uri="{FF2B5EF4-FFF2-40B4-BE49-F238E27FC236}">
                <a16:creationId xmlns:a16="http://schemas.microsoft.com/office/drawing/2014/main" id="{F1A281D3-0CD5-1F22-BFD7-6C209E7A6B63}"/>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2" name="Rectangle 1">
            <a:extLst>
              <a:ext uri="{FF2B5EF4-FFF2-40B4-BE49-F238E27FC236}">
                <a16:creationId xmlns:a16="http://schemas.microsoft.com/office/drawing/2014/main" id="{9673BFA0-9241-E6FB-DDB2-0B3B8476E3EA}"/>
              </a:ext>
            </a:extLst>
          </p:cNvPr>
          <p:cNvSpPr>
            <a:spLocks noChangeArrowheads="1"/>
          </p:cNvSpPr>
          <p:nvPr/>
        </p:nvSpPr>
        <p:spPr bwMode="auto">
          <a:xfrm>
            <a:off x="397472" y="1265754"/>
            <a:ext cx="751962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Summary:</a:t>
            </a:r>
            <a:endParaRPr kumimoji="0" lang="en-US" altLang="en-US" sz="2000" b="1"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dirty="0">
                <a:latin typeface="Times New Roman" panose="02020603050405020304" pitchFamily="18" charset="0"/>
                <a:cs typeface="Times New Roman" panose="02020603050405020304" pitchFamily="18" charset="0"/>
              </a:rPr>
              <a:t>Developed a scalable, laser-based tracking system with improved accessibility. </a:t>
            </a:r>
          </a:p>
          <a:p>
            <a:pPr marL="0" marR="0" lvl="0" indent="0" algn="l" defTabSz="914400" rtl="0" eaLnBrk="0" fontAlgn="base" latinLnBrk="0" hangingPunct="0">
              <a:lnSpc>
                <a:spcPct val="100000"/>
              </a:lnSpc>
              <a:spcBef>
                <a:spcPct val="0"/>
              </a:spcBef>
              <a:spcAft>
                <a:spcPct val="0"/>
              </a:spcAft>
              <a:buClrTx/>
              <a:buSzTx/>
              <a:tabLst/>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Addressed key optical challenges, achieving:</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Accurate laser-to-grid mapping under varying conditions.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Reliable detection and perspective alignment using OpenCV.</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Stabilization for precise tracking despite hand movements.</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Real-time performance at up to 45 FPS on standard hardware.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Future Work</a:t>
            </a:r>
            <a:r>
              <a:rPr kumimoji="0" lang="en-US" altLang="en-US" sz="2000" b="0"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rgbClr val="00B0F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machine learning for advanced tracking.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 to gesture control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lighting adaptation and noise filtering.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dynamic matrix detection and boundary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integration with other systems. </a:t>
            </a:r>
          </a:p>
        </p:txBody>
      </p:sp>
    </p:spTree>
    <p:extLst>
      <p:ext uri="{BB962C8B-B14F-4D97-AF65-F5344CB8AC3E}">
        <p14:creationId xmlns:p14="http://schemas.microsoft.com/office/powerpoint/2010/main" val="360167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24456-E9B9-80DE-B49E-DCF50E03C83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0518196-5FC9-EB8F-DE46-5903CDCF5385}"/>
              </a:ext>
            </a:extLst>
          </p:cNvPr>
          <p:cNvSpPr txBox="1"/>
          <p:nvPr/>
        </p:nvSpPr>
        <p:spPr>
          <a:xfrm>
            <a:off x="221009" y="112295"/>
            <a:ext cx="11141474" cy="584775"/>
          </a:xfrm>
          <a:prstGeom prst="rect">
            <a:avLst/>
          </a:prstGeom>
          <a:noFill/>
        </p:spPr>
        <p:txBody>
          <a:bodyPr wrap="square">
            <a:spAutoFit/>
          </a:bodyPr>
          <a:lstStyle/>
          <a:p>
            <a:pPr algn="ctr"/>
            <a:r>
              <a:rPr lang="en-US" sz="3200" b="1" dirty="0">
                <a:solidFill>
                  <a:srgbClr val="FF0000"/>
                </a:solidFill>
              </a:rPr>
              <a:t>References</a:t>
            </a:r>
          </a:p>
        </p:txBody>
      </p:sp>
      <p:sp>
        <p:nvSpPr>
          <p:cNvPr id="4" name="Rectangle 2">
            <a:extLst>
              <a:ext uri="{FF2B5EF4-FFF2-40B4-BE49-F238E27FC236}">
                <a16:creationId xmlns:a16="http://schemas.microsoft.com/office/drawing/2014/main" id="{B0F74F40-5512-956E-F4B6-4541A69CE5F2}"/>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6" name="TextBox 5">
            <a:extLst>
              <a:ext uri="{FF2B5EF4-FFF2-40B4-BE49-F238E27FC236}">
                <a16:creationId xmlns:a16="http://schemas.microsoft.com/office/drawing/2014/main" id="{2AB36FD2-7EE9-4D99-72BF-BA94EAC1C956}"/>
              </a:ext>
            </a:extLst>
          </p:cNvPr>
          <p:cNvSpPr txBox="1"/>
          <p:nvPr/>
        </p:nvSpPr>
        <p:spPr>
          <a:xfrm>
            <a:off x="221009" y="821627"/>
            <a:ext cx="10079115" cy="6005875"/>
          </a:xfrm>
          <a:prstGeom prst="rect">
            <a:avLst/>
          </a:prstGeom>
          <a:noFill/>
        </p:spPr>
        <p:txBody>
          <a:bodyPr wrap="square">
            <a:spAutoFit/>
          </a:bodyPr>
          <a:lstStyle/>
          <a:p>
            <a:pPr marL="342900" marR="0" lvl="0" indent="-342900" algn="just">
              <a:lnSpc>
                <a:spcPct val="115000"/>
              </a:lnSpc>
              <a:buFont typeface="+mj-lt"/>
              <a:buAutoNum type="arabicPeriod"/>
              <a:tabLst>
                <a:tab pos="457200" algn="l"/>
              </a:tabLst>
            </a:pPr>
            <a:r>
              <a:rPr lang="en-US" sz="1800" b="1" dirty="0">
                <a:effectLst/>
                <a:latin typeface="Times New Roman" panose="02020603050405020304" pitchFamily="18" charset="0"/>
                <a:ea typeface="Calibri" panose="020F0502020204030204" pitchFamily="34" charset="0"/>
              </a:rPr>
              <a:t>Khurana, M., &amp; Ahuja, R. (2019).</a:t>
            </a:r>
            <a:r>
              <a:rPr lang="en-US" sz="1800" dirty="0">
                <a:effectLst/>
                <a:latin typeface="Times New Roman" panose="02020603050405020304" pitchFamily="18" charset="0"/>
                <a:ea typeface="Calibri" panose="020F0502020204030204" pitchFamily="34" charset="0"/>
              </a:rPr>
              <a:t> </a:t>
            </a:r>
            <a:r>
              <a:rPr lang="en-US" sz="1800" i="1" dirty="0">
                <a:effectLst/>
                <a:latin typeface="Times New Roman" panose="02020603050405020304" pitchFamily="18" charset="0"/>
                <a:ea typeface="Calibri" panose="020F0502020204030204" pitchFamily="34" charset="0"/>
              </a:rPr>
              <a:t>Real-Time Object Detection and Tracking Using Laser Pointers.</a:t>
            </a:r>
            <a:r>
              <a:rPr lang="en-US" sz="1800" dirty="0">
                <a:effectLst/>
                <a:latin typeface="Times New Roman" panose="02020603050405020304" pitchFamily="18" charset="0"/>
                <a:ea typeface="Calibri" panose="020F0502020204030204" pitchFamily="34" charset="0"/>
              </a:rPr>
              <a:t> </a:t>
            </a:r>
            <a:r>
              <a:rPr lang="pl-PL" sz="1800" dirty="0">
                <a:effectLst/>
                <a:latin typeface="Times New Roman" panose="02020603050405020304" pitchFamily="18" charset="0"/>
                <a:ea typeface="Calibri" panose="020F0502020204030204" pitchFamily="34" charset="0"/>
              </a:rPr>
              <a:t>Journal of Computer Science and Engineering</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dirty="0" err="1">
                <a:effectLst/>
                <a:latin typeface="Times New Roman" panose="02020603050405020304" pitchFamily="18" charset="0"/>
                <a:ea typeface="Calibri" panose="020F0502020204030204" pitchFamily="34" charset="0"/>
              </a:rPr>
              <a:t>Szeliski</a:t>
            </a:r>
            <a:r>
              <a:rPr lang="en-US" sz="1800" dirty="0">
                <a:effectLst/>
                <a:latin typeface="Times New Roman" panose="02020603050405020304" pitchFamily="18" charset="0"/>
                <a:ea typeface="Calibri" panose="020F0502020204030204" pitchFamily="34" charset="0"/>
              </a:rPr>
              <a:t>, R. (2021). </a:t>
            </a:r>
            <a:r>
              <a:rPr lang="en-US" sz="1800" i="1" dirty="0">
                <a:effectLst/>
                <a:latin typeface="Times New Roman" panose="02020603050405020304" pitchFamily="18" charset="0"/>
                <a:ea typeface="Calibri" panose="020F0502020204030204" pitchFamily="34" charset="0"/>
              </a:rPr>
              <a:t>Computer Vision: Algorithms and Applications</a:t>
            </a:r>
            <a:r>
              <a:rPr lang="en-US" sz="1800" dirty="0">
                <a:effectLst/>
                <a:latin typeface="Times New Roman" panose="02020603050405020304" pitchFamily="18" charset="0"/>
                <a:ea typeface="Calibri" panose="020F0502020204030204" pitchFamily="34" charset="0"/>
              </a:rPr>
              <a:t> (2nd ed.). </a:t>
            </a:r>
            <a:r>
              <a:rPr lang="pl-PL" sz="1800" dirty="0">
                <a:effectLst/>
                <a:latin typeface="Times New Roman" panose="02020603050405020304" pitchFamily="18" charset="0"/>
                <a:ea typeface="Calibri" panose="020F0502020204030204" pitchFamily="34" charset="0"/>
              </a:rPr>
              <a:t>Springer.</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b="1" dirty="0" err="1">
                <a:effectLst/>
                <a:latin typeface="Times New Roman" panose="02020603050405020304" pitchFamily="18" charset="0"/>
                <a:ea typeface="Calibri" panose="020F0502020204030204" pitchFamily="34" charset="0"/>
              </a:rPr>
              <a:t>Bradski</a:t>
            </a:r>
            <a:r>
              <a:rPr lang="en-US" sz="1800" b="1" dirty="0">
                <a:effectLst/>
                <a:latin typeface="Times New Roman" panose="02020603050405020304" pitchFamily="18" charset="0"/>
                <a:ea typeface="Calibri" panose="020F0502020204030204" pitchFamily="34" charset="0"/>
              </a:rPr>
              <a:t>, G., &amp; </a:t>
            </a:r>
            <a:r>
              <a:rPr lang="en-US" sz="1800" b="1" dirty="0" err="1">
                <a:effectLst/>
                <a:latin typeface="Times New Roman" panose="02020603050405020304" pitchFamily="18" charset="0"/>
                <a:ea typeface="Calibri" panose="020F0502020204030204" pitchFamily="34" charset="0"/>
              </a:rPr>
              <a:t>Kaehler</a:t>
            </a:r>
            <a:r>
              <a:rPr lang="en-US" sz="1800" b="1" dirty="0">
                <a:effectLst/>
                <a:latin typeface="Times New Roman" panose="02020603050405020304" pitchFamily="18" charset="0"/>
                <a:ea typeface="Calibri" panose="020F0502020204030204" pitchFamily="34" charset="0"/>
              </a:rPr>
              <a:t>, A. (2008).</a:t>
            </a:r>
            <a:r>
              <a:rPr lang="en-US" sz="1800" dirty="0">
                <a:effectLst/>
                <a:latin typeface="Times New Roman" panose="02020603050405020304" pitchFamily="18" charset="0"/>
                <a:ea typeface="Calibri" panose="020F0502020204030204" pitchFamily="34" charset="0"/>
              </a:rPr>
              <a:t> </a:t>
            </a:r>
            <a:r>
              <a:rPr lang="en-US" sz="1800" i="1" dirty="0">
                <a:effectLst/>
                <a:latin typeface="Times New Roman" panose="02020603050405020304" pitchFamily="18" charset="0"/>
                <a:ea typeface="Calibri" panose="020F0502020204030204" pitchFamily="34" charset="0"/>
              </a:rPr>
              <a:t>Learning OpenCV: Computer Vision with the OpenCV Library.</a:t>
            </a:r>
            <a:r>
              <a:rPr lang="en-US" sz="1800" dirty="0">
                <a:effectLst/>
                <a:latin typeface="Times New Roman" panose="02020603050405020304" pitchFamily="18" charset="0"/>
                <a:ea typeface="Calibri" panose="020F0502020204030204" pitchFamily="34" charset="0"/>
              </a:rPr>
              <a:t> </a:t>
            </a:r>
            <a:r>
              <a:rPr lang="pl-PL" sz="1800" dirty="0">
                <a:effectLst/>
                <a:latin typeface="Times New Roman" panose="02020603050405020304" pitchFamily="18" charset="0"/>
                <a:ea typeface="Calibri" panose="020F0502020204030204" pitchFamily="34" charset="0"/>
              </a:rPr>
              <a:t>O'Reilly Media.</a:t>
            </a:r>
            <a:endParaRPr lang="en-US" sz="1800" dirty="0">
              <a:effectLst/>
              <a:latin typeface="Times New Roman" panose="02020603050405020304" pitchFamily="18" charset="0"/>
              <a:ea typeface="Calibri" panose="020F0502020204030204" pitchFamily="34" charset="0"/>
            </a:endParaRPr>
          </a:p>
          <a:p>
            <a:pPr marL="342900" marR="0" lvl="0" indent="-342900" algn="l">
              <a:lnSpc>
                <a:spcPct val="115000"/>
              </a:lnSpc>
              <a:spcAft>
                <a:spcPts val="800"/>
              </a:spcAft>
              <a:buFont typeface="+mj-lt"/>
              <a:buAutoNum type="arabicPeriod"/>
              <a:tabLst>
                <a:tab pos="457200" algn="l"/>
              </a:tabLst>
            </a:pPr>
            <a:r>
              <a:rPr lang="en-GB" sz="1800" dirty="0">
                <a:effectLst/>
                <a:latin typeface="Times New Roman" panose="02020603050405020304" pitchFamily="18" charset="0"/>
                <a:ea typeface="Times New Roman" panose="02020603050405020304" pitchFamily="18" charset="0"/>
              </a:rPr>
              <a:t>Gonzalez, R. C., &amp; Woods, R. E. (2018). </a:t>
            </a:r>
            <a:r>
              <a:rPr lang="en-GB" sz="1800" i="1" dirty="0">
                <a:effectLst/>
                <a:latin typeface="Times New Roman" panose="02020603050405020304" pitchFamily="18" charset="0"/>
                <a:ea typeface="Times New Roman" panose="02020603050405020304" pitchFamily="18" charset="0"/>
              </a:rPr>
              <a:t>Digital Image Processing</a:t>
            </a:r>
            <a:r>
              <a:rPr lang="en-GB" sz="1800" dirty="0">
                <a:effectLst/>
                <a:latin typeface="Times New Roman" panose="02020603050405020304" pitchFamily="18" charset="0"/>
                <a:ea typeface="Times New Roman" panose="02020603050405020304" pitchFamily="18" charset="0"/>
              </a:rPr>
              <a:t> (4th ed.). Pearson Education.</a:t>
            </a:r>
            <a:endParaRPr lang="en-US" sz="1800" dirty="0">
              <a:effectLst/>
              <a:latin typeface="Times New Roman" panose="02020603050405020304" pitchFamily="18" charset="0"/>
              <a:ea typeface="Calibri" panose="020F0502020204030204" pitchFamily="34" charset="0"/>
            </a:endParaRPr>
          </a:p>
          <a:p>
            <a:pPr marL="342900" marR="0" lvl="0" indent="-342900" algn="l">
              <a:lnSpc>
                <a:spcPct val="115000"/>
              </a:lnSpc>
              <a:spcAft>
                <a:spcPts val="800"/>
              </a:spcAft>
              <a:buFont typeface="+mj-lt"/>
              <a:buAutoNum type="arabicPeriod"/>
              <a:tabLst>
                <a:tab pos="457200" algn="l"/>
              </a:tabLst>
            </a:pPr>
            <a:r>
              <a:rPr lang="en-US" sz="1800" dirty="0">
                <a:effectLst/>
                <a:latin typeface="Times New Roman" panose="02020603050405020304" pitchFamily="18" charset="0"/>
                <a:ea typeface="Calibri" panose="020F0502020204030204" pitchFamily="34" charset="0"/>
              </a:rPr>
              <a:t>Shi, J., &amp; Tomasi, C. (1994). Good Features to Track. </a:t>
            </a:r>
            <a:r>
              <a:rPr lang="en-US" sz="1800" i="1" dirty="0">
                <a:effectLst/>
                <a:latin typeface="Times New Roman" panose="02020603050405020304" pitchFamily="18" charset="0"/>
                <a:ea typeface="Calibri" panose="020F0502020204030204" pitchFamily="34" charset="0"/>
              </a:rPr>
              <a:t>Proceedings of the IEEE Conference on Computer Vision and Pattern Recognition (CVPR)</a:t>
            </a:r>
            <a:r>
              <a:rPr lang="en-US" sz="1800" dirty="0">
                <a:effectLst/>
                <a:latin typeface="Times New Roman" panose="02020603050405020304" pitchFamily="18" charset="0"/>
                <a:ea typeface="Calibri" panose="020F0502020204030204" pitchFamily="34" charset="0"/>
              </a:rPr>
              <a:t>.</a:t>
            </a:r>
          </a:p>
          <a:p>
            <a:pPr marL="342900" marR="0" lvl="0" indent="-342900" algn="just">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2"/>
              </a:rPr>
              <a:t>https://physics.stackexchange.com/questions/464866/determining-focal-length-of-converging-lens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3"/>
              </a:rPr>
              <a:t>https://opencv24-python-tutorials.readthedocs.io/_/downloads/en/stable/pdf/</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4"/>
              </a:rPr>
              <a:t>https://docs.opencv.org/4.x/d9/df8/tutorial_root.html</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5"/>
              </a:rPr>
              <a:t>https://www.vecteezy.com/vector-art/511079-barcode-scanner-stock-vector-illustration</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6"/>
              </a:rPr>
              <a:t>https://pl.shein.com/Cat-Toy-Laser-Pointer-Pen,-Teaching-Presentation-Pointer-Pen-With-Red/purple/green-Laser-And-Infrared-Light-p-25822285-cat-4491.html</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7"/>
              </a:rPr>
              <a:t>https://pl.dreamstime.com/kod-kreskowy-i-zestaw-kod%C3%B3w-qr-etykieta-na-pasku-skanowania-dla-przemys%C5%82u-lub-supermarket%C3%B3w-znak-kodu-kreskowego-wektorowego-image171982959</a:t>
            </a:r>
            <a:endParaRPr lang="en-US" sz="1800" dirty="0">
              <a:effectLst/>
              <a:latin typeface="Times New Roman" panose="02020603050405020304" pitchFamily="18" charset="0"/>
              <a:ea typeface="Calibri" panose="020F0502020204030204" pitchFamily="34" charset="0"/>
            </a:endParaRPr>
          </a:p>
          <a:p>
            <a:pPr marL="342900" marR="0" lvl="0" indent="-342900" algn="l">
              <a:lnSpc>
                <a:spcPct val="115000"/>
              </a:lnSpc>
              <a:buFont typeface="+mj-lt"/>
              <a:buAutoNum type="arabicPeriod"/>
              <a:tabLst>
                <a:tab pos="457200" algn="l"/>
              </a:tabLst>
            </a:pPr>
            <a:r>
              <a:rPr lang="en-US" sz="1800" u="sng" dirty="0">
                <a:solidFill>
                  <a:srgbClr val="0563C1"/>
                </a:solidFill>
                <a:effectLst/>
                <a:latin typeface="Times New Roman" panose="02020603050405020304" pitchFamily="18" charset="0"/>
                <a:ea typeface="Calibri" panose="020F0502020204030204" pitchFamily="34" charset="0"/>
                <a:hlinkClick r:id="rId8"/>
              </a:rPr>
              <a:t>https://www.researchgate.net/figure/A-view-of-99-D-yy-and-D-xy-boxfilters_fig2_371911542</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99380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1068-C9A5-7A7A-FAEA-D2C8B2DE98C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C833131-1A62-4D32-8D1C-A1E291706324}"/>
              </a:ext>
            </a:extLst>
          </p:cNvPr>
          <p:cNvSpPr txBox="1"/>
          <p:nvPr/>
        </p:nvSpPr>
        <p:spPr>
          <a:xfrm>
            <a:off x="525263" y="3001578"/>
            <a:ext cx="11141474" cy="1323439"/>
          </a:xfrm>
          <a:prstGeom prst="rect">
            <a:avLst/>
          </a:prstGeom>
          <a:noFill/>
        </p:spPr>
        <p:txBody>
          <a:bodyPr wrap="square">
            <a:spAutoFit/>
          </a:bodyPr>
          <a:lstStyle/>
          <a:p>
            <a:pPr algn="ctr"/>
            <a:r>
              <a:rPr lang="en-US" sz="8000" b="1" dirty="0">
                <a:solidFill>
                  <a:srgbClr val="FF0000"/>
                </a:solidFill>
              </a:rPr>
              <a:t>Thank You</a:t>
            </a:r>
          </a:p>
        </p:txBody>
      </p:sp>
      <p:sp>
        <p:nvSpPr>
          <p:cNvPr id="4" name="Rectangle 2">
            <a:extLst>
              <a:ext uri="{FF2B5EF4-FFF2-40B4-BE49-F238E27FC236}">
                <a16:creationId xmlns:a16="http://schemas.microsoft.com/office/drawing/2014/main" id="{525B022C-1882-490C-C98B-CFBE83C25EBE}"/>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Tree>
    <p:extLst>
      <p:ext uri="{BB962C8B-B14F-4D97-AF65-F5344CB8AC3E}">
        <p14:creationId xmlns:p14="http://schemas.microsoft.com/office/powerpoint/2010/main" val="2599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DDFA-D076-D235-D0B6-82AC4B654A2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6F2BFFF-0C8A-C840-5888-6ADA1F708401}"/>
              </a:ext>
            </a:extLst>
          </p:cNvPr>
          <p:cNvSpPr txBox="1"/>
          <p:nvPr/>
        </p:nvSpPr>
        <p:spPr>
          <a:xfrm>
            <a:off x="336885" y="130628"/>
            <a:ext cx="11141474" cy="584775"/>
          </a:xfrm>
          <a:prstGeom prst="rect">
            <a:avLst/>
          </a:prstGeom>
          <a:noFill/>
        </p:spPr>
        <p:txBody>
          <a:bodyPr wrap="square">
            <a:spAutoFit/>
          </a:bodyPr>
          <a:lstStyle/>
          <a:p>
            <a:pPr algn="ctr"/>
            <a:r>
              <a:rPr lang="en-US" sz="3200" b="1" dirty="0">
                <a:solidFill>
                  <a:srgbClr val="FF0000"/>
                </a:solidFill>
              </a:rPr>
              <a:t>INTRODUCTION</a:t>
            </a:r>
          </a:p>
        </p:txBody>
      </p:sp>
      <p:sp>
        <p:nvSpPr>
          <p:cNvPr id="2" name="Rectangle 1">
            <a:extLst>
              <a:ext uri="{FF2B5EF4-FFF2-40B4-BE49-F238E27FC236}">
                <a16:creationId xmlns:a16="http://schemas.microsoft.com/office/drawing/2014/main" id="{FB3C342A-C2FB-BD54-5686-45318D176CB4}"/>
              </a:ext>
            </a:extLst>
          </p:cNvPr>
          <p:cNvSpPr>
            <a:spLocks noChangeArrowheads="1"/>
          </p:cNvSpPr>
          <p:nvPr/>
        </p:nvSpPr>
        <p:spPr bwMode="auto">
          <a:xfrm>
            <a:off x="336885" y="1333768"/>
            <a:ext cx="116305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1800" dirty="0">
                <a:effectLst/>
                <a:latin typeface="Times New Roman" panose="02020603050405020304" pitchFamily="18" charset="0"/>
                <a:ea typeface="Calibri" panose="020F0502020204030204" pitchFamily="34" charset="0"/>
              </a:rPr>
              <a:t>The project draws inspiration from the efficiency and simplicity of barcode scanners by observing how such systems work in shops inspired the idea of creating a similar, accessible solution for position tracking</a:t>
            </a:r>
          </a:p>
        </p:txBody>
      </p:sp>
      <p:sp>
        <p:nvSpPr>
          <p:cNvPr id="8" name="TextBox 7">
            <a:extLst>
              <a:ext uri="{FF2B5EF4-FFF2-40B4-BE49-F238E27FC236}">
                <a16:creationId xmlns:a16="http://schemas.microsoft.com/office/drawing/2014/main" id="{839E0272-2790-317D-2333-A785AA20B438}"/>
              </a:ext>
            </a:extLst>
          </p:cNvPr>
          <p:cNvSpPr txBox="1"/>
          <p:nvPr/>
        </p:nvSpPr>
        <p:spPr>
          <a:xfrm>
            <a:off x="336885" y="2225679"/>
            <a:ext cx="4350525"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Key Insight</a:t>
            </a:r>
            <a:r>
              <a:rPr kumimoji="0" lang="en-US" altLang="en-US" sz="1800" b="0"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a binary matrix and  laser pointer for precise and cost-effective tracking.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Problem Statement</a:t>
            </a:r>
            <a:r>
              <a:rPr kumimoji="0" lang="en-US" altLang="en-US" sz="1800" b="0" i="0" u="none" strike="noStrike" cap="none" normalizeH="0" baseline="0" dirty="0">
                <a:ln>
                  <a:noFill/>
                </a:ln>
                <a:solidFill>
                  <a:srgbClr val="FFC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an accessible, accurate position tracking system without expensive hardware.</a:t>
            </a:r>
          </a:p>
        </p:txBody>
      </p:sp>
      <p:pic>
        <p:nvPicPr>
          <p:cNvPr id="3" name="Picture 2">
            <a:extLst>
              <a:ext uri="{FF2B5EF4-FFF2-40B4-BE49-F238E27FC236}">
                <a16:creationId xmlns:a16="http://schemas.microsoft.com/office/drawing/2014/main" id="{CEB8BF2C-42AA-D9AE-3FD4-2BFC1D8AD829}"/>
              </a:ext>
            </a:extLst>
          </p:cNvPr>
          <p:cNvPicPr>
            <a:picLocks noChangeAspect="1"/>
          </p:cNvPicPr>
          <p:nvPr/>
        </p:nvPicPr>
        <p:blipFill>
          <a:blip r:embed="rId2"/>
          <a:stretch>
            <a:fillRect/>
          </a:stretch>
        </p:blipFill>
        <p:spPr>
          <a:xfrm>
            <a:off x="8173184" y="2225679"/>
            <a:ext cx="3351332" cy="3028168"/>
          </a:xfrm>
          <a:prstGeom prst="rect">
            <a:avLst/>
          </a:prstGeom>
        </p:spPr>
      </p:pic>
      <p:pic>
        <p:nvPicPr>
          <p:cNvPr id="4" name="Picture 3">
            <a:extLst>
              <a:ext uri="{FF2B5EF4-FFF2-40B4-BE49-F238E27FC236}">
                <a16:creationId xmlns:a16="http://schemas.microsoft.com/office/drawing/2014/main" id="{0311F333-EC34-4EBA-6B7E-65A9FEBD90F5}"/>
              </a:ext>
            </a:extLst>
          </p:cNvPr>
          <p:cNvPicPr>
            <a:picLocks noChangeAspect="1"/>
          </p:cNvPicPr>
          <p:nvPr/>
        </p:nvPicPr>
        <p:blipFill>
          <a:blip r:embed="rId3"/>
          <a:stretch>
            <a:fillRect/>
          </a:stretch>
        </p:blipFill>
        <p:spPr>
          <a:xfrm>
            <a:off x="4793988" y="2225679"/>
            <a:ext cx="3305175" cy="3053715"/>
          </a:xfrm>
          <a:prstGeom prst="rect">
            <a:avLst/>
          </a:prstGeom>
        </p:spPr>
      </p:pic>
      <p:sp>
        <p:nvSpPr>
          <p:cNvPr id="6" name="Rectangle 1">
            <a:extLst>
              <a:ext uri="{FF2B5EF4-FFF2-40B4-BE49-F238E27FC236}">
                <a16:creationId xmlns:a16="http://schemas.microsoft.com/office/drawing/2014/main" id="{3C23F276-1746-A269-7B79-0E2ED0624520}"/>
              </a:ext>
            </a:extLst>
          </p:cNvPr>
          <p:cNvSpPr>
            <a:spLocks noChangeArrowheads="1"/>
          </p:cNvSpPr>
          <p:nvPr/>
        </p:nvSpPr>
        <p:spPr bwMode="auto">
          <a:xfrm>
            <a:off x="373895" y="4462402"/>
            <a:ext cx="427650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Barcodes</a:t>
            </a:r>
            <a:r>
              <a:rPr lang="en-US" altLang="en-US" b="1"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They </a:t>
            </a:r>
            <a:r>
              <a:rPr lang="en-US" dirty="0">
                <a:latin typeface="Times New Roman" panose="02020603050405020304" pitchFamily="18" charset="0"/>
                <a:cs typeface="Times New Roman" panose="02020603050405020304" pitchFamily="18" charset="0"/>
              </a:rPr>
              <a:t>are one-dimensional, using parallel lines to store alphanumeric or numerical data, mainly for product identification</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1">
            <a:extLst>
              <a:ext uri="{FF2B5EF4-FFF2-40B4-BE49-F238E27FC236}">
                <a16:creationId xmlns:a16="http://schemas.microsoft.com/office/drawing/2014/main" id="{1DF58E68-2F4B-E57A-661E-5A2BD4678D4E}"/>
              </a:ext>
            </a:extLst>
          </p:cNvPr>
          <p:cNvSpPr>
            <a:spLocks noChangeArrowheads="1"/>
          </p:cNvSpPr>
          <p:nvPr/>
        </p:nvSpPr>
        <p:spPr bwMode="auto">
          <a:xfrm>
            <a:off x="4747831" y="5506936"/>
            <a:ext cx="719788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QR (Quick Response) codes:</a:t>
            </a:r>
            <a:r>
              <a:rPr kumimoji="0" lang="en-US" altLang="en-US" b="0" i="0" u="none" strike="noStrike" cap="none" normalizeH="0" baseline="0" dirty="0">
                <a:ln>
                  <a:noFill/>
                </a:ln>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store data in two dimensions, enabling greater capacity and flexibility for multimedia links, URLs, and text. They are used in mobile payments, ads, and more</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6379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611A-A213-B7C6-355D-3B73441B68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38EBF3D-6CE8-C88D-5BEF-65A77623CE81}"/>
              </a:ext>
            </a:extLst>
          </p:cNvPr>
          <p:cNvSpPr txBox="1"/>
          <p:nvPr/>
        </p:nvSpPr>
        <p:spPr>
          <a:xfrm>
            <a:off x="525263" y="160421"/>
            <a:ext cx="11141474" cy="584775"/>
          </a:xfrm>
          <a:prstGeom prst="rect">
            <a:avLst/>
          </a:prstGeom>
          <a:noFill/>
        </p:spPr>
        <p:txBody>
          <a:bodyPr wrap="square">
            <a:spAutoFit/>
          </a:bodyPr>
          <a:lstStyle/>
          <a:p>
            <a:pPr algn="ctr"/>
            <a:r>
              <a:rPr lang="en-US" sz="3200" b="1" dirty="0">
                <a:solidFill>
                  <a:srgbClr val="FF0000"/>
                </a:solidFill>
              </a:rPr>
              <a:t>OBJECTIVES AND SCOPE</a:t>
            </a:r>
          </a:p>
        </p:txBody>
      </p:sp>
      <p:sp>
        <p:nvSpPr>
          <p:cNvPr id="4" name="Rectangle 2">
            <a:extLst>
              <a:ext uri="{FF2B5EF4-FFF2-40B4-BE49-F238E27FC236}">
                <a16:creationId xmlns:a16="http://schemas.microsoft.com/office/drawing/2014/main" id="{3AA57607-EBC7-14A6-C51E-1CFDBB2822EF}"/>
              </a:ext>
            </a:extLst>
          </p:cNvPr>
          <p:cNvSpPr>
            <a:spLocks noChangeArrowheads="1"/>
          </p:cNvSpPr>
          <p:nvPr/>
        </p:nvSpPr>
        <p:spPr bwMode="auto">
          <a:xfrm>
            <a:off x="361554" y="1042201"/>
            <a:ext cx="11533562" cy="278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Primary Goal</a:t>
            </a:r>
            <a:r>
              <a:rPr kumimoji="0" lang="en-US" altLang="en-US" sz="1800" b="0" i="0" u="none" strike="noStrike" cap="none" normalizeH="0" baseline="0" dirty="0">
                <a:ln>
                  <a:noFill/>
                </a:ln>
                <a:solidFill>
                  <a:schemeClr val="tx1"/>
                </a:solidFill>
                <a:effectLst/>
                <a:latin typeface="Arial" panose="020B0604020202020204" pitchFamily="34" charset="0"/>
              </a:rPr>
              <a:t>: Develop a real-time system to detect and track a laser pointer on a binary matrix.</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Scope</a:t>
            </a:r>
            <a:r>
              <a:rPr kumimoji="0" lang="en-US" altLang="en-US" sz="1800" b="0" i="0" u="none" strike="noStrike" cap="none" normalizeH="0" baseline="0" dirty="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FFC000"/>
              </a:solidFill>
              <a:effectLst/>
              <a:latin typeface="Arial" panose="020B0604020202020204" pitchFamily="34" charset="0"/>
            </a:endParaRPr>
          </a:p>
          <a:p>
            <a:pPr marL="342900" marR="0" lvl="0" indent="-342900" algn="just">
              <a:lnSpc>
                <a:spcPct val="115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rPr>
              <a:t>To develop a binary matrix to get an accurate position mapping.</a:t>
            </a:r>
          </a:p>
          <a:p>
            <a:pPr marL="342900" marR="0" lvl="0" indent="-342900" algn="just">
              <a:lnSpc>
                <a:spcPct val="115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rPr>
              <a:t>Using OpenCV for real-time image processing which includes perspective correction and laser detection. </a:t>
            </a:r>
          </a:p>
          <a:p>
            <a:pPr marL="342900" marR="0" lvl="0" indent="-342900" algn="just">
              <a:lnSpc>
                <a:spcPct val="115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rPr>
              <a:t>Extracting and visualizing the grid.</a:t>
            </a:r>
          </a:p>
          <a:p>
            <a:pPr marL="342900" marR="0" lvl="0" indent="-342900" algn="just">
              <a:lnSpc>
                <a:spcPct val="115000"/>
              </a:lnSpc>
              <a:spcAft>
                <a:spcPts val="8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Calibri" panose="020F0502020204030204" pitchFamily="34" charset="0"/>
              </a:rPr>
              <a:t>Testing the system in various diverse environmental conditions. </a:t>
            </a:r>
          </a:p>
        </p:txBody>
      </p:sp>
      <p:pic>
        <p:nvPicPr>
          <p:cNvPr id="7" name="Picture 6">
            <a:extLst>
              <a:ext uri="{FF2B5EF4-FFF2-40B4-BE49-F238E27FC236}">
                <a16:creationId xmlns:a16="http://schemas.microsoft.com/office/drawing/2014/main" id="{81D4541B-C2E7-3AF5-8594-3292A3E6668E}"/>
              </a:ext>
            </a:extLst>
          </p:cNvPr>
          <p:cNvPicPr>
            <a:picLocks noChangeAspect="1"/>
          </p:cNvPicPr>
          <p:nvPr/>
        </p:nvPicPr>
        <p:blipFill>
          <a:blip r:embed="rId2"/>
          <a:stretch>
            <a:fillRect/>
          </a:stretch>
        </p:blipFill>
        <p:spPr>
          <a:xfrm>
            <a:off x="6223818" y="4022312"/>
            <a:ext cx="5644041" cy="2685395"/>
          </a:xfrm>
          <a:prstGeom prst="rect">
            <a:avLst/>
          </a:prstGeom>
        </p:spPr>
      </p:pic>
      <p:sp>
        <p:nvSpPr>
          <p:cNvPr id="3" name="TextBox 2">
            <a:extLst>
              <a:ext uri="{FF2B5EF4-FFF2-40B4-BE49-F238E27FC236}">
                <a16:creationId xmlns:a16="http://schemas.microsoft.com/office/drawing/2014/main" id="{9415ACBE-DEC0-C309-BB85-9DB4946BD12C}"/>
              </a:ext>
            </a:extLst>
          </p:cNvPr>
          <p:cNvSpPr txBox="1"/>
          <p:nvPr/>
        </p:nvSpPr>
        <p:spPr>
          <a:xfrm>
            <a:off x="429781" y="4764962"/>
            <a:ext cx="5698554" cy="784317"/>
          </a:xfrm>
          <a:prstGeom prst="rect">
            <a:avLst/>
          </a:prstGeom>
          <a:noFill/>
        </p:spPr>
        <p:txBody>
          <a:bodyPr wrap="square">
            <a:spAutoFit/>
          </a:bodyPr>
          <a:lstStyle/>
          <a:p>
            <a:pPr marR="0" lvl="0" algn="just">
              <a:lnSpc>
                <a:spcPct val="107000"/>
              </a:lnSpc>
              <a:spcAft>
                <a:spcPts val="800"/>
              </a:spcAft>
              <a:buSzPts val="1000"/>
              <a:tabLst>
                <a:tab pos="457200" algn="l"/>
              </a:tabLst>
            </a:pPr>
            <a:r>
              <a:rPr lang="en-US" b="1" dirty="0">
                <a:solidFill>
                  <a:srgbClr val="FFC000"/>
                </a:solidFill>
                <a:latin typeface="Times New Roman" panose="02020603050405020304" pitchFamily="18" charset="0"/>
                <a:ea typeface="Calibri" panose="020F0502020204030204" pitchFamily="34" charset="0"/>
              </a:rPr>
              <a:t>Hardware Configuration: </a:t>
            </a:r>
            <a:r>
              <a:rPr lang="en-US" sz="1800" dirty="0">
                <a:effectLst/>
                <a:latin typeface="Times New Roman" panose="02020603050405020304" pitchFamily="18" charset="0"/>
                <a:ea typeface="Calibri" panose="020F0502020204030204" pitchFamily="34" charset="0"/>
              </a:rPr>
              <a:t>Webcam, Laser Pointer. </a:t>
            </a:r>
          </a:p>
          <a:p>
            <a:pPr marR="0" lvl="0" algn="just">
              <a:lnSpc>
                <a:spcPct val="115000"/>
              </a:lnSpc>
            </a:pPr>
            <a:r>
              <a:rPr lang="en-US" sz="1800" b="1" dirty="0">
                <a:solidFill>
                  <a:srgbClr val="FFC000"/>
                </a:solidFill>
                <a:effectLst/>
                <a:latin typeface="Times New Roman" panose="02020603050405020304" pitchFamily="18" charset="0"/>
                <a:ea typeface="Calibri" panose="020F0502020204030204" pitchFamily="34" charset="0"/>
              </a:rPr>
              <a:t>Software Configuration</a:t>
            </a:r>
            <a:r>
              <a:rPr lang="en-US" sz="1100" b="1" dirty="0">
                <a:solidFill>
                  <a:srgbClr val="FFC000"/>
                </a:solidFill>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OpenCV</a:t>
            </a:r>
            <a:r>
              <a:rPr lang="en-US" sz="1600" dirty="0">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Python</a:t>
            </a:r>
            <a:r>
              <a:rPr lang="en-US" sz="1600" dirty="0">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NumPy</a:t>
            </a:r>
            <a:r>
              <a:rPr lang="en-US" sz="1600" dirty="0">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Calibri" panose="020F0502020204030204" pitchFamily="34" charset="0"/>
              </a:rPr>
              <a:t>Matplotlib.</a:t>
            </a:r>
          </a:p>
        </p:txBody>
      </p:sp>
    </p:spTree>
    <p:extLst>
      <p:ext uri="{BB962C8B-B14F-4D97-AF65-F5344CB8AC3E}">
        <p14:creationId xmlns:p14="http://schemas.microsoft.com/office/powerpoint/2010/main" val="297422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63AD9-B83A-1F62-2D34-FC8CE48B1E3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F08E63-5B30-4247-4BA4-575E13066351}"/>
              </a:ext>
            </a:extLst>
          </p:cNvPr>
          <p:cNvSpPr txBox="1"/>
          <p:nvPr/>
        </p:nvSpPr>
        <p:spPr>
          <a:xfrm>
            <a:off x="525263" y="160020"/>
            <a:ext cx="11141474" cy="584775"/>
          </a:xfrm>
          <a:prstGeom prst="rect">
            <a:avLst/>
          </a:prstGeom>
          <a:noFill/>
        </p:spPr>
        <p:txBody>
          <a:bodyPr wrap="square">
            <a:spAutoFit/>
          </a:bodyPr>
          <a:lstStyle/>
          <a:p>
            <a:pPr algn="ctr"/>
            <a:r>
              <a:rPr lang="en-US" sz="3200" b="1" dirty="0">
                <a:solidFill>
                  <a:srgbClr val="FF0000"/>
                </a:solidFill>
              </a:rPr>
              <a:t>Binary Matrix Design</a:t>
            </a:r>
          </a:p>
        </p:txBody>
      </p:sp>
      <p:sp>
        <p:nvSpPr>
          <p:cNvPr id="4" name="Rectangle 2">
            <a:extLst>
              <a:ext uri="{FF2B5EF4-FFF2-40B4-BE49-F238E27FC236}">
                <a16:creationId xmlns:a16="http://schemas.microsoft.com/office/drawing/2014/main" id="{7348FB33-C4D4-F715-D088-0DCF0627A50E}"/>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2" name="Rectangle 1">
            <a:extLst>
              <a:ext uri="{FF2B5EF4-FFF2-40B4-BE49-F238E27FC236}">
                <a16:creationId xmlns:a16="http://schemas.microsoft.com/office/drawing/2014/main" id="{0A4800F8-123C-7454-C36C-15507A1F9D10}"/>
              </a:ext>
            </a:extLst>
          </p:cNvPr>
          <p:cNvSpPr>
            <a:spLocks noChangeArrowheads="1"/>
          </p:cNvSpPr>
          <p:nvPr/>
        </p:nvSpPr>
        <p:spPr bwMode="auto">
          <a:xfrm>
            <a:off x="400652" y="843677"/>
            <a:ext cx="927273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Structure</a:t>
            </a:r>
            <a:r>
              <a:rPr kumimoji="0" lang="en-US" altLang="en-US" sz="1800" b="0" i="0" u="none" strike="noStrike" cap="none" normalizeH="0" baseline="0" dirty="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10x10 for basic setups, expandable to high-resolution (e.g., 589x589).</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Design Considerations</a:t>
            </a:r>
            <a:r>
              <a:rPr kumimoji="0" lang="en-US" altLang="en-US" sz="1800" b="0" i="0" u="none" strike="noStrike" cap="none" normalizeH="0" baseline="0" dirty="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Uniform cell size ensures precise laser detection.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Why a Binary Matrix?</a:t>
            </a:r>
            <a:endParaRPr kumimoji="0" lang="en-US" altLang="en-US" sz="1800" b="0" i="0" u="none" strike="noStrike" cap="none" normalizeH="0" baseline="0" dirty="0">
              <a:ln>
                <a:noFill/>
              </a:ln>
              <a:solidFill>
                <a:srgbClr val="FFC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High contrast, easy segmentation, and robust mapping. </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Zero’s and one’s mapped accurately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CD1F818-0AB9-8235-1F4A-347A427736F7}"/>
              </a:ext>
            </a:extLst>
          </p:cNvPr>
          <p:cNvPicPr>
            <a:picLocks noChangeAspect="1"/>
          </p:cNvPicPr>
          <p:nvPr/>
        </p:nvPicPr>
        <p:blipFill>
          <a:blip r:embed="rId2"/>
          <a:stretch>
            <a:fillRect/>
          </a:stretch>
        </p:blipFill>
        <p:spPr>
          <a:xfrm>
            <a:off x="6692393" y="1509508"/>
            <a:ext cx="5230318" cy="5271551"/>
          </a:xfrm>
          <a:prstGeom prst="rect">
            <a:avLst/>
          </a:prstGeom>
        </p:spPr>
      </p:pic>
      <p:pic>
        <p:nvPicPr>
          <p:cNvPr id="3" name="Picture 2">
            <a:extLst>
              <a:ext uri="{FF2B5EF4-FFF2-40B4-BE49-F238E27FC236}">
                <a16:creationId xmlns:a16="http://schemas.microsoft.com/office/drawing/2014/main" id="{B6BB8AA9-C618-2160-BD4A-8938C3EEA37C}"/>
              </a:ext>
            </a:extLst>
          </p:cNvPr>
          <p:cNvPicPr>
            <a:picLocks noChangeAspect="1"/>
          </p:cNvPicPr>
          <p:nvPr/>
        </p:nvPicPr>
        <p:blipFill>
          <a:blip r:embed="rId3"/>
          <a:stretch>
            <a:fillRect/>
          </a:stretch>
        </p:blipFill>
        <p:spPr>
          <a:xfrm>
            <a:off x="493017" y="3429000"/>
            <a:ext cx="5960377" cy="3294873"/>
          </a:xfrm>
          <a:prstGeom prst="rect">
            <a:avLst/>
          </a:prstGeom>
        </p:spPr>
      </p:pic>
    </p:spTree>
    <p:extLst>
      <p:ext uri="{BB962C8B-B14F-4D97-AF65-F5344CB8AC3E}">
        <p14:creationId xmlns:p14="http://schemas.microsoft.com/office/powerpoint/2010/main" val="153095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5084-F8F7-F94C-AF4A-FC7821957B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A87008-9D19-7BDB-5894-4AC51CDD4976}"/>
              </a:ext>
            </a:extLst>
          </p:cNvPr>
          <p:cNvSpPr txBox="1"/>
          <p:nvPr/>
        </p:nvSpPr>
        <p:spPr>
          <a:xfrm>
            <a:off x="0" y="160020"/>
            <a:ext cx="11141474" cy="584775"/>
          </a:xfrm>
          <a:prstGeom prst="rect">
            <a:avLst/>
          </a:prstGeom>
          <a:noFill/>
        </p:spPr>
        <p:txBody>
          <a:bodyPr wrap="square">
            <a:spAutoFit/>
          </a:bodyPr>
          <a:lstStyle/>
          <a:p>
            <a:pPr algn="ctr"/>
            <a:r>
              <a:rPr lang="en-US" sz="3200" b="1" dirty="0">
                <a:solidFill>
                  <a:srgbClr val="FF0000"/>
                </a:solidFill>
              </a:rPr>
              <a:t>CHALLENGES IN LASER-BASED DETECTION</a:t>
            </a:r>
          </a:p>
        </p:txBody>
      </p:sp>
      <p:sp>
        <p:nvSpPr>
          <p:cNvPr id="4" name="Rectangle 2">
            <a:extLst>
              <a:ext uri="{FF2B5EF4-FFF2-40B4-BE49-F238E27FC236}">
                <a16:creationId xmlns:a16="http://schemas.microsoft.com/office/drawing/2014/main" id="{8D3AC2A8-C5F4-23C7-2D21-40048EAE2543}"/>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8" name="TextBox 7">
            <a:extLst>
              <a:ext uri="{FF2B5EF4-FFF2-40B4-BE49-F238E27FC236}">
                <a16:creationId xmlns:a16="http://schemas.microsoft.com/office/drawing/2014/main" id="{FA6BA6DF-280B-EF77-3121-E555B1FF4A26}"/>
              </a:ext>
            </a:extLst>
          </p:cNvPr>
          <p:cNvSpPr txBox="1"/>
          <p:nvPr/>
        </p:nvSpPr>
        <p:spPr>
          <a:xfrm>
            <a:off x="619300" y="1361836"/>
            <a:ext cx="4685404" cy="3161443"/>
          </a:xfrm>
          <a:prstGeom prst="rect">
            <a:avLst/>
          </a:prstGeom>
          <a:noFill/>
        </p:spPr>
        <p:txBody>
          <a:bodyPr wrap="square">
            <a:spAutoFit/>
          </a:bodyPr>
          <a:lstStyle/>
          <a:p>
            <a:pPr marR="0" lvl="0" algn="l">
              <a:lnSpc>
                <a:spcPct val="107000"/>
              </a:lnSpc>
              <a:spcAft>
                <a:spcPts val="800"/>
              </a:spcAft>
              <a:buSzPts val="1000"/>
              <a:tabLst>
                <a:tab pos="457200" algn="l"/>
              </a:tabLst>
            </a:pPr>
            <a:r>
              <a:rPr lang="en-US" sz="1800" b="1" dirty="0">
                <a:solidFill>
                  <a:srgbClr val="FFC000"/>
                </a:solidFill>
                <a:effectLst/>
                <a:latin typeface="Times New Roman" panose="02020603050405020304" pitchFamily="18" charset="0"/>
                <a:ea typeface="Calibri" panose="020F0502020204030204" pitchFamily="34" charset="0"/>
              </a:rPr>
              <a:t>Lighting Conditions</a:t>
            </a:r>
            <a:endParaRPr lang="en-US" sz="1800" dirty="0">
              <a:solidFill>
                <a:srgbClr val="FFC000"/>
              </a:solidFill>
              <a:effectLst/>
              <a:latin typeface="Times New Roman" panose="02020603050405020304" pitchFamily="18" charset="0"/>
              <a:ea typeface="Calibri" panose="020F0502020204030204" pitchFamily="34" charset="0"/>
            </a:endParaRPr>
          </a:p>
          <a:p>
            <a:pPr marR="0" lvl="0" algn="l">
              <a:lnSpc>
                <a:spcPct val="107000"/>
              </a:lnSpc>
              <a:spcAft>
                <a:spcPts val="800"/>
              </a:spcAft>
              <a:buSzPts val="1000"/>
              <a:tabLst>
                <a:tab pos="457200" algn="l"/>
              </a:tabLst>
            </a:pPr>
            <a:r>
              <a:rPr lang="en-US" sz="1800" b="1" dirty="0">
                <a:solidFill>
                  <a:srgbClr val="FFC000"/>
                </a:solidFill>
                <a:effectLst/>
                <a:latin typeface="Times New Roman" panose="02020603050405020304" pitchFamily="18" charset="0"/>
                <a:ea typeface="Calibri" panose="020F0502020204030204" pitchFamily="34" charset="0"/>
              </a:rPr>
              <a:t>Environmental Noise</a:t>
            </a:r>
            <a:endParaRPr lang="en-US" sz="1800" dirty="0">
              <a:solidFill>
                <a:srgbClr val="FFC000"/>
              </a:solidFill>
              <a:effectLst/>
              <a:latin typeface="Times New Roman" panose="02020603050405020304" pitchFamily="18" charset="0"/>
              <a:ea typeface="Calibri" panose="020F0502020204030204" pitchFamily="34" charset="0"/>
            </a:endParaRPr>
          </a:p>
          <a:p>
            <a:pPr marR="0" lvl="0" algn="l">
              <a:lnSpc>
                <a:spcPct val="107000"/>
              </a:lnSpc>
              <a:spcAft>
                <a:spcPts val="800"/>
              </a:spcAft>
              <a:buSzPts val="1000"/>
              <a:tabLst>
                <a:tab pos="457200" algn="l"/>
              </a:tabLst>
            </a:pPr>
            <a:r>
              <a:rPr lang="en-US" sz="1800" b="1" dirty="0">
                <a:solidFill>
                  <a:srgbClr val="FFC000"/>
                </a:solidFill>
                <a:effectLst/>
                <a:latin typeface="Times New Roman" panose="02020603050405020304" pitchFamily="18" charset="0"/>
                <a:ea typeface="Calibri" panose="020F0502020204030204" pitchFamily="34" charset="0"/>
              </a:rPr>
              <a:t>Matrix Alignment</a:t>
            </a:r>
            <a:r>
              <a:rPr lang="en-US" sz="1800" dirty="0">
                <a:solidFill>
                  <a:srgbClr val="FFC000"/>
                </a:solidFill>
                <a:effectLst/>
                <a:latin typeface="Times New Roman" panose="02020603050405020304" pitchFamily="18" charset="0"/>
                <a:ea typeface="Calibri" panose="020F0502020204030204" pitchFamily="34" charset="0"/>
              </a:rPr>
              <a:t> </a:t>
            </a:r>
          </a:p>
          <a:p>
            <a:pPr marR="0" lvl="0" algn="l">
              <a:lnSpc>
                <a:spcPct val="107000"/>
              </a:lnSpc>
              <a:spcAft>
                <a:spcPts val="800"/>
              </a:spcAft>
              <a:buSzPts val="1000"/>
              <a:tabLst>
                <a:tab pos="457200" algn="l"/>
              </a:tabLst>
            </a:pPr>
            <a:r>
              <a:rPr lang="en-US" sz="1800" b="1" dirty="0">
                <a:solidFill>
                  <a:srgbClr val="FFC000"/>
                </a:solidFill>
                <a:effectLst/>
                <a:latin typeface="Times New Roman" panose="02020603050405020304" pitchFamily="18" charset="0"/>
                <a:ea typeface="Calibri" panose="020F0502020204030204" pitchFamily="34" charset="0"/>
              </a:rPr>
              <a:t>Dot-to-Cell Calibration</a:t>
            </a:r>
          </a:p>
          <a:p>
            <a:pPr marR="0" lvl="0" algn="l">
              <a:lnSpc>
                <a:spcPct val="107000"/>
              </a:lnSpc>
              <a:spcAft>
                <a:spcPts val="800"/>
              </a:spcAft>
              <a:buSzPts val="1000"/>
              <a:tabLst>
                <a:tab pos="457200" algn="l"/>
              </a:tabLst>
            </a:pPr>
            <a:r>
              <a:rPr lang="en-US" sz="1800" b="1" dirty="0">
                <a:solidFill>
                  <a:srgbClr val="FFC000"/>
                </a:solidFill>
                <a:effectLst/>
                <a:latin typeface="Times New Roman" panose="02020603050405020304" pitchFamily="18" charset="0"/>
                <a:ea typeface="Calibri" panose="020F0502020204030204" pitchFamily="34" charset="0"/>
              </a:rPr>
              <a:t>Hand Movement Stabilization</a:t>
            </a:r>
            <a:r>
              <a:rPr lang="en-US" sz="1800" dirty="0">
                <a:effectLst/>
                <a:latin typeface="Times New Roman" panose="02020603050405020304" pitchFamily="18" charset="0"/>
                <a:ea typeface="Calibri" panose="020F0502020204030204" pitchFamily="34" charset="0"/>
              </a:rPr>
              <a:t> </a:t>
            </a:r>
          </a:p>
          <a:p>
            <a:pPr marR="0" lvl="0" algn="l">
              <a:lnSpc>
                <a:spcPct val="107000"/>
              </a:lnSpc>
              <a:spcAft>
                <a:spcPts val="800"/>
              </a:spcAft>
              <a:buSzPts val="1000"/>
              <a:tabLst>
                <a:tab pos="457200" algn="l"/>
              </a:tabLst>
            </a:pPr>
            <a:r>
              <a:rPr lang="en-US" b="1" dirty="0">
                <a:solidFill>
                  <a:srgbClr val="FFC000"/>
                </a:solidFill>
                <a:latin typeface="Times New Roman" panose="02020603050405020304" pitchFamily="18" charset="0"/>
                <a:cs typeface="Times New Roman" panose="02020603050405020304" pitchFamily="18" charset="0"/>
              </a:rPr>
              <a:t>Tracking the Laser Point</a:t>
            </a:r>
          </a:p>
          <a:p>
            <a:pPr marR="0" lvl="0" algn="just">
              <a:lnSpc>
                <a:spcPct val="107000"/>
              </a:lnSpc>
              <a:spcAft>
                <a:spcPts val="800"/>
              </a:spcAft>
              <a:buSzPts val="1000"/>
              <a:tabLst>
                <a:tab pos="457200" algn="l"/>
              </a:tabLst>
            </a:pPr>
            <a:r>
              <a:rPr lang="en-US" b="1" dirty="0">
                <a:solidFill>
                  <a:srgbClr val="FFC000"/>
                </a:solidFill>
                <a:latin typeface="Times New Roman" panose="02020603050405020304" pitchFamily="18" charset="0"/>
                <a:cs typeface="Times New Roman" panose="02020603050405020304" pitchFamily="18" charset="0"/>
              </a:rPr>
              <a:t>Detection of Black Cell as White Cell </a:t>
            </a:r>
          </a:p>
          <a:p>
            <a:pPr marR="0" lvl="0" algn="just">
              <a:lnSpc>
                <a:spcPct val="107000"/>
              </a:lnSpc>
              <a:spcAft>
                <a:spcPts val="800"/>
              </a:spcAft>
              <a:buSzPts val="1000"/>
              <a:tabLst>
                <a:tab pos="457200" algn="l"/>
              </a:tabLst>
            </a:pPr>
            <a:r>
              <a:rPr lang="en-US" b="1" dirty="0">
                <a:solidFill>
                  <a:srgbClr val="FFC000"/>
                </a:solidFill>
                <a:latin typeface="Times New Roman" panose="02020603050405020304" pitchFamily="18" charset="0"/>
                <a:cs typeface="Times New Roman" panose="02020603050405020304" pitchFamily="18" charset="0"/>
              </a:rPr>
              <a:t>Detection Difficulty in White-Only Regions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580177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7D8B-7784-9193-1451-C1448B751FD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D2A8BD-ABE3-2CDD-053C-1350BF72E2E9}"/>
              </a:ext>
            </a:extLst>
          </p:cNvPr>
          <p:cNvSpPr txBox="1"/>
          <p:nvPr/>
        </p:nvSpPr>
        <p:spPr>
          <a:xfrm>
            <a:off x="367124" y="185578"/>
            <a:ext cx="11141474" cy="584775"/>
          </a:xfrm>
          <a:prstGeom prst="rect">
            <a:avLst/>
          </a:prstGeom>
          <a:noFill/>
        </p:spPr>
        <p:txBody>
          <a:bodyPr wrap="square">
            <a:spAutoFit/>
          </a:bodyPr>
          <a:lstStyle/>
          <a:p>
            <a:pPr algn="ctr"/>
            <a:r>
              <a:rPr lang="en-US" sz="3200" b="1" dirty="0">
                <a:solidFill>
                  <a:srgbClr val="FF0000"/>
                </a:solidFill>
              </a:rPr>
              <a:t>Noise Reduction Techniques</a:t>
            </a:r>
          </a:p>
        </p:txBody>
      </p:sp>
      <p:sp>
        <p:nvSpPr>
          <p:cNvPr id="4" name="Rectangle 2">
            <a:extLst>
              <a:ext uri="{FF2B5EF4-FFF2-40B4-BE49-F238E27FC236}">
                <a16:creationId xmlns:a16="http://schemas.microsoft.com/office/drawing/2014/main" id="{0E35018A-2B14-E51F-4D43-14059D5ABEE4}"/>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6" name="TextBox 5">
            <a:extLst>
              <a:ext uri="{FF2B5EF4-FFF2-40B4-BE49-F238E27FC236}">
                <a16:creationId xmlns:a16="http://schemas.microsoft.com/office/drawing/2014/main" id="{C070FB35-F985-3F87-8DFA-A0A67C644A92}"/>
              </a:ext>
            </a:extLst>
          </p:cNvPr>
          <p:cNvSpPr txBox="1"/>
          <p:nvPr/>
        </p:nvSpPr>
        <p:spPr>
          <a:xfrm>
            <a:off x="327259" y="1068453"/>
            <a:ext cx="11537482" cy="958596"/>
          </a:xfrm>
          <a:prstGeom prst="rect">
            <a:avLst/>
          </a:prstGeom>
          <a:noFill/>
        </p:spPr>
        <p:txBody>
          <a:bodyPr wrap="square">
            <a:spAutoFit/>
          </a:bodyPr>
          <a:lstStyle/>
          <a:p>
            <a:pPr marR="0" lvl="0" algn="just">
              <a:lnSpc>
                <a:spcPct val="107000"/>
              </a:lnSpc>
            </a:pPr>
            <a:r>
              <a:rPr lang="en-US" b="1" dirty="0">
                <a:solidFill>
                  <a:srgbClr val="FFC000"/>
                </a:solidFill>
              </a:rPr>
              <a:t>Morphological Operations: </a:t>
            </a:r>
            <a:r>
              <a:rPr lang="en-US" dirty="0"/>
              <a:t>Techniques like opening (removing small objects) and closing (filling small holes) clean the image. Dilation sets a pixel to '1' if any under the kernel is '1', expanding white regions and enlarging foreground objects</a:t>
            </a:r>
            <a:r>
              <a:rPr lang="en-GB" dirty="0"/>
              <a:t>. </a:t>
            </a:r>
            <a:endParaRPr lang="en-US" dirty="0"/>
          </a:p>
        </p:txBody>
      </p:sp>
      <p:pic>
        <p:nvPicPr>
          <p:cNvPr id="3" name="Picture 2">
            <a:extLst>
              <a:ext uri="{FF2B5EF4-FFF2-40B4-BE49-F238E27FC236}">
                <a16:creationId xmlns:a16="http://schemas.microsoft.com/office/drawing/2014/main" id="{8D21E0EE-95E7-35D6-E879-A3154B2E0094}"/>
              </a:ext>
            </a:extLst>
          </p:cNvPr>
          <p:cNvPicPr>
            <a:picLocks noChangeAspect="1"/>
          </p:cNvPicPr>
          <p:nvPr/>
        </p:nvPicPr>
        <p:blipFill>
          <a:blip r:embed="rId2"/>
          <a:srcRect l="5088" t="2543" r="4232" b="1995"/>
          <a:stretch/>
        </p:blipFill>
        <p:spPr>
          <a:xfrm>
            <a:off x="2483694" y="2017446"/>
            <a:ext cx="2969712" cy="2225229"/>
          </a:xfrm>
          <a:prstGeom prst="rect">
            <a:avLst/>
          </a:prstGeom>
        </p:spPr>
      </p:pic>
      <p:pic>
        <p:nvPicPr>
          <p:cNvPr id="7" name="Picture 6">
            <a:extLst>
              <a:ext uri="{FF2B5EF4-FFF2-40B4-BE49-F238E27FC236}">
                <a16:creationId xmlns:a16="http://schemas.microsoft.com/office/drawing/2014/main" id="{91418DFF-5F4F-993D-4E24-AD5CA21F209F}"/>
              </a:ext>
            </a:extLst>
          </p:cNvPr>
          <p:cNvPicPr>
            <a:picLocks noChangeAspect="1"/>
          </p:cNvPicPr>
          <p:nvPr/>
        </p:nvPicPr>
        <p:blipFill>
          <a:blip r:embed="rId3"/>
          <a:srcRect l="3306" t="3242" r="5734" b="2391"/>
          <a:stretch/>
        </p:blipFill>
        <p:spPr>
          <a:xfrm>
            <a:off x="2419396" y="4391442"/>
            <a:ext cx="3098308" cy="2225229"/>
          </a:xfrm>
          <a:prstGeom prst="rect">
            <a:avLst/>
          </a:prstGeom>
        </p:spPr>
      </p:pic>
      <p:pic>
        <p:nvPicPr>
          <p:cNvPr id="9" name="Picture 8">
            <a:extLst>
              <a:ext uri="{FF2B5EF4-FFF2-40B4-BE49-F238E27FC236}">
                <a16:creationId xmlns:a16="http://schemas.microsoft.com/office/drawing/2014/main" id="{310E539C-7AE3-9AF0-AA60-B2F3EB97BCB4}"/>
              </a:ext>
            </a:extLst>
          </p:cNvPr>
          <p:cNvPicPr>
            <a:picLocks noChangeAspect="1"/>
          </p:cNvPicPr>
          <p:nvPr/>
        </p:nvPicPr>
        <p:blipFill>
          <a:blip r:embed="rId4"/>
          <a:srcRect l="1587" t="3661" r="3418"/>
          <a:stretch/>
        </p:blipFill>
        <p:spPr>
          <a:xfrm>
            <a:off x="461749" y="4344925"/>
            <a:ext cx="1744288" cy="2271746"/>
          </a:xfrm>
          <a:prstGeom prst="rect">
            <a:avLst/>
          </a:prstGeom>
        </p:spPr>
      </p:pic>
      <p:sp>
        <p:nvSpPr>
          <p:cNvPr id="11" name="TextBox 10">
            <a:extLst>
              <a:ext uri="{FF2B5EF4-FFF2-40B4-BE49-F238E27FC236}">
                <a16:creationId xmlns:a16="http://schemas.microsoft.com/office/drawing/2014/main" id="{9A781CE5-8BD9-589C-BD0A-E8F2A73F4BBA}"/>
              </a:ext>
            </a:extLst>
          </p:cNvPr>
          <p:cNvSpPr txBox="1"/>
          <p:nvPr/>
        </p:nvSpPr>
        <p:spPr>
          <a:xfrm>
            <a:off x="494331" y="4365214"/>
            <a:ext cx="1184489" cy="369332"/>
          </a:xfrm>
          <a:prstGeom prst="rect">
            <a:avLst/>
          </a:prstGeom>
          <a:noFill/>
        </p:spPr>
        <p:txBody>
          <a:bodyPr wrap="square" rtlCol="0">
            <a:spAutoFit/>
          </a:bodyPr>
          <a:lstStyle/>
          <a:p>
            <a:r>
              <a:rPr lang="en-US" dirty="0"/>
              <a:t>Dilation</a:t>
            </a:r>
          </a:p>
        </p:txBody>
      </p:sp>
      <p:sp>
        <p:nvSpPr>
          <p:cNvPr id="12" name="TextBox 11">
            <a:extLst>
              <a:ext uri="{FF2B5EF4-FFF2-40B4-BE49-F238E27FC236}">
                <a16:creationId xmlns:a16="http://schemas.microsoft.com/office/drawing/2014/main" id="{775F00CB-0A92-D62F-E69B-EC07244776D3}"/>
              </a:ext>
            </a:extLst>
          </p:cNvPr>
          <p:cNvSpPr txBox="1"/>
          <p:nvPr/>
        </p:nvSpPr>
        <p:spPr>
          <a:xfrm>
            <a:off x="3677613" y="2074198"/>
            <a:ext cx="1278724" cy="369332"/>
          </a:xfrm>
          <a:prstGeom prst="rect">
            <a:avLst/>
          </a:prstGeom>
          <a:noFill/>
        </p:spPr>
        <p:txBody>
          <a:bodyPr wrap="square" rtlCol="0">
            <a:spAutoFit/>
          </a:bodyPr>
          <a:lstStyle/>
          <a:p>
            <a:r>
              <a:rPr lang="en-US" dirty="0"/>
              <a:t>Opening</a:t>
            </a:r>
          </a:p>
        </p:txBody>
      </p:sp>
      <p:sp>
        <p:nvSpPr>
          <p:cNvPr id="13" name="TextBox 12">
            <a:extLst>
              <a:ext uri="{FF2B5EF4-FFF2-40B4-BE49-F238E27FC236}">
                <a16:creationId xmlns:a16="http://schemas.microsoft.com/office/drawing/2014/main" id="{2FC4FCE2-BEDE-50CC-50C8-C4AD47D98DB5}"/>
              </a:ext>
            </a:extLst>
          </p:cNvPr>
          <p:cNvSpPr txBox="1"/>
          <p:nvPr/>
        </p:nvSpPr>
        <p:spPr>
          <a:xfrm>
            <a:off x="3588688" y="4450217"/>
            <a:ext cx="1010627" cy="369332"/>
          </a:xfrm>
          <a:prstGeom prst="rect">
            <a:avLst/>
          </a:prstGeom>
          <a:noFill/>
        </p:spPr>
        <p:txBody>
          <a:bodyPr wrap="square" rtlCol="0">
            <a:spAutoFit/>
          </a:bodyPr>
          <a:lstStyle/>
          <a:p>
            <a:r>
              <a:rPr lang="en-US" dirty="0"/>
              <a:t>Closing</a:t>
            </a:r>
          </a:p>
        </p:txBody>
      </p:sp>
      <p:sp>
        <p:nvSpPr>
          <p:cNvPr id="15" name="TextBox 14">
            <a:extLst>
              <a:ext uri="{FF2B5EF4-FFF2-40B4-BE49-F238E27FC236}">
                <a16:creationId xmlns:a16="http://schemas.microsoft.com/office/drawing/2014/main" id="{164D3930-D44D-51FB-1953-67FEBB179C41}"/>
              </a:ext>
            </a:extLst>
          </p:cNvPr>
          <p:cNvSpPr txBox="1"/>
          <p:nvPr/>
        </p:nvSpPr>
        <p:spPr>
          <a:xfrm>
            <a:off x="5856514" y="2433862"/>
            <a:ext cx="6119281" cy="1254959"/>
          </a:xfrm>
          <a:prstGeom prst="rect">
            <a:avLst/>
          </a:prstGeom>
          <a:noFill/>
        </p:spPr>
        <p:txBody>
          <a:bodyPr wrap="square">
            <a:spAutoFit/>
          </a:bodyPr>
          <a:lstStyle/>
          <a:p>
            <a:pPr marR="0" lvl="0" algn="just">
              <a:lnSpc>
                <a:spcPct val="107000"/>
              </a:lnSpc>
              <a:spcAft>
                <a:spcPts val="800"/>
              </a:spcAft>
            </a:pPr>
            <a:r>
              <a:rPr lang="en-US" b="1" dirty="0">
                <a:solidFill>
                  <a:srgbClr val="FFC000"/>
                </a:solidFill>
              </a:rPr>
              <a:t>Gaussian Blurring: </a:t>
            </a:r>
            <a:r>
              <a:rPr lang="en-US" dirty="0"/>
              <a:t>A Gaussian blur cv2.GaussianBlur() is applied to reduce sharp noise, ensuring that only significant features, such as the laser dot, are detected.</a:t>
            </a:r>
          </a:p>
        </p:txBody>
      </p:sp>
      <p:pic>
        <p:nvPicPr>
          <p:cNvPr id="16" name="Picture 15">
            <a:extLst>
              <a:ext uri="{FF2B5EF4-FFF2-40B4-BE49-F238E27FC236}">
                <a16:creationId xmlns:a16="http://schemas.microsoft.com/office/drawing/2014/main" id="{59600071-A8D6-C507-098E-9A30FCFD43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53581" y="3840180"/>
            <a:ext cx="5744088" cy="2776491"/>
          </a:xfrm>
          <a:prstGeom prst="rect">
            <a:avLst/>
          </a:prstGeom>
          <a:noFill/>
          <a:ln>
            <a:noFill/>
          </a:ln>
        </p:spPr>
      </p:pic>
      <p:pic>
        <p:nvPicPr>
          <p:cNvPr id="19" name="Picture 18">
            <a:extLst>
              <a:ext uri="{FF2B5EF4-FFF2-40B4-BE49-F238E27FC236}">
                <a16:creationId xmlns:a16="http://schemas.microsoft.com/office/drawing/2014/main" id="{9B4ABBD0-A63A-EDA3-67E9-778FB841E039}"/>
              </a:ext>
            </a:extLst>
          </p:cNvPr>
          <p:cNvPicPr>
            <a:picLocks noChangeAspect="1"/>
          </p:cNvPicPr>
          <p:nvPr/>
        </p:nvPicPr>
        <p:blipFill>
          <a:blip r:embed="rId6"/>
          <a:srcRect l="6605" t="4647" r="13447" b="1722"/>
          <a:stretch/>
        </p:blipFill>
        <p:spPr>
          <a:xfrm>
            <a:off x="461749" y="1994188"/>
            <a:ext cx="1744288" cy="2271747"/>
          </a:xfrm>
          <a:prstGeom prst="rect">
            <a:avLst/>
          </a:prstGeom>
        </p:spPr>
      </p:pic>
      <p:sp>
        <p:nvSpPr>
          <p:cNvPr id="20" name="TextBox 19">
            <a:extLst>
              <a:ext uri="{FF2B5EF4-FFF2-40B4-BE49-F238E27FC236}">
                <a16:creationId xmlns:a16="http://schemas.microsoft.com/office/drawing/2014/main" id="{21E8C868-0D0E-FD76-0D09-B0A9D2FD9590}"/>
              </a:ext>
            </a:extLst>
          </p:cNvPr>
          <p:cNvSpPr txBox="1"/>
          <p:nvPr/>
        </p:nvSpPr>
        <p:spPr>
          <a:xfrm>
            <a:off x="486311" y="2072818"/>
            <a:ext cx="1064967" cy="369332"/>
          </a:xfrm>
          <a:prstGeom prst="rect">
            <a:avLst/>
          </a:prstGeom>
          <a:noFill/>
        </p:spPr>
        <p:txBody>
          <a:bodyPr wrap="square" rtlCol="0">
            <a:spAutoFit/>
          </a:bodyPr>
          <a:lstStyle/>
          <a:p>
            <a:r>
              <a:rPr lang="en-US" dirty="0"/>
              <a:t>Original</a:t>
            </a:r>
          </a:p>
        </p:txBody>
      </p:sp>
    </p:spTree>
    <p:extLst>
      <p:ext uri="{BB962C8B-B14F-4D97-AF65-F5344CB8AC3E}">
        <p14:creationId xmlns:p14="http://schemas.microsoft.com/office/powerpoint/2010/main" val="197792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FECA7-C2DB-7D09-BC35-3A31EE4D2DD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2D719DC-2623-A525-BE75-22299892BFFB}"/>
              </a:ext>
            </a:extLst>
          </p:cNvPr>
          <p:cNvSpPr txBox="1"/>
          <p:nvPr/>
        </p:nvSpPr>
        <p:spPr>
          <a:xfrm>
            <a:off x="545079" y="137121"/>
            <a:ext cx="11141474" cy="584775"/>
          </a:xfrm>
          <a:prstGeom prst="rect">
            <a:avLst/>
          </a:prstGeom>
          <a:noFill/>
        </p:spPr>
        <p:txBody>
          <a:bodyPr wrap="square">
            <a:spAutoFit/>
          </a:bodyPr>
          <a:lstStyle/>
          <a:p>
            <a:pPr algn="ctr"/>
            <a:r>
              <a:rPr lang="en-US" sz="3200" b="1" dirty="0">
                <a:solidFill>
                  <a:srgbClr val="FF0000"/>
                </a:solidFill>
              </a:rPr>
              <a:t>Perspective Correction</a:t>
            </a:r>
          </a:p>
        </p:txBody>
      </p:sp>
      <p:sp>
        <p:nvSpPr>
          <p:cNvPr id="4" name="Rectangle 2">
            <a:extLst>
              <a:ext uri="{FF2B5EF4-FFF2-40B4-BE49-F238E27FC236}">
                <a16:creationId xmlns:a16="http://schemas.microsoft.com/office/drawing/2014/main" id="{62C7FAF5-FF68-780E-25D1-650DFA52D96D}"/>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2" name="Rectangle 1">
            <a:extLst>
              <a:ext uri="{FF2B5EF4-FFF2-40B4-BE49-F238E27FC236}">
                <a16:creationId xmlns:a16="http://schemas.microsoft.com/office/drawing/2014/main" id="{BBABB564-79FE-9DAB-D875-E8EEF30D87D3}"/>
              </a:ext>
            </a:extLst>
          </p:cNvPr>
          <p:cNvSpPr>
            <a:spLocks noChangeArrowheads="1"/>
          </p:cNvSpPr>
          <p:nvPr/>
        </p:nvSpPr>
        <p:spPr bwMode="auto">
          <a:xfrm>
            <a:off x="397292" y="913463"/>
            <a:ext cx="841127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Challenge</a:t>
            </a:r>
            <a:r>
              <a:rPr kumimoji="0" lang="en-US" altLang="en-US" sz="1800" b="0" i="0" u="none" strike="noStrike" cap="none" normalizeH="0" baseline="0" dirty="0">
                <a:ln>
                  <a:noFill/>
                </a:ln>
                <a:solidFill>
                  <a:srgbClr val="FFC000"/>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Matrix distortion due to camera angle.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Solution</a:t>
            </a:r>
            <a:r>
              <a:rPr kumimoji="0" lang="en-US" altLang="en-US" sz="1800" b="0" i="0" u="none" strike="noStrike" cap="none" normalizeH="0" baseline="0" dirty="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OpenCV's </a:t>
            </a:r>
            <a:r>
              <a:rPr lang="en-US" altLang="en-US" dirty="0"/>
              <a:t>cv2.getPerspectiveTransform() and cv2.warpPerspective().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Realign matrix for accurate tracking.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C000"/>
                </a:solidFill>
                <a:effectLst/>
                <a:latin typeface="Arial" panose="020B0604020202020204" pitchFamily="34" charset="0"/>
              </a:rPr>
              <a:t>Outcome</a:t>
            </a:r>
            <a:r>
              <a:rPr kumimoji="0" lang="en-US" altLang="en-US" sz="1800" b="0" i="0" u="none" strike="noStrike" cap="none" normalizeH="0" baseline="0" dirty="0">
                <a:ln>
                  <a:noFill/>
                </a:ln>
                <a:solidFill>
                  <a:srgbClr val="FFC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Perfectly rectified grid for reliable position mapping.</a:t>
            </a:r>
          </a:p>
        </p:txBody>
      </p:sp>
      <p:pic>
        <p:nvPicPr>
          <p:cNvPr id="3" name="Picture 2">
            <a:extLst>
              <a:ext uri="{FF2B5EF4-FFF2-40B4-BE49-F238E27FC236}">
                <a16:creationId xmlns:a16="http://schemas.microsoft.com/office/drawing/2014/main" id="{9607AB29-60EA-87E8-C8B0-DF7931FBD95C}"/>
              </a:ext>
            </a:extLst>
          </p:cNvPr>
          <p:cNvPicPr>
            <a:picLocks noChangeAspect="1"/>
          </p:cNvPicPr>
          <p:nvPr/>
        </p:nvPicPr>
        <p:blipFill>
          <a:blip r:embed="rId2"/>
          <a:stretch>
            <a:fillRect/>
          </a:stretch>
        </p:blipFill>
        <p:spPr>
          <a:xfrm>
            <a:off x="1335347" y="3423725"/>
            <a:ext cx="4137011" cy="3031018"/>
          </a:xfrm>
          <a:prstGeom prst="rect">
            <a:avLst/>
          </a:prstGeom>
        </p:spPr>
      </p:pic>
      <p:pic>
        <p:nvPicPr>
          <p:cNvPr id="9" name="Picture 8">
            <a:extLst>
              <a:ext uri="{FF2B5EF4-FFF2-40B4-BE49-F238E27FC236}">
                <a16:creationId xmlns:a16="http://schemas.microsoft.com/office/drawing/2014/main" id="{4434DD90-6659-6FCE-9586-3EF7CF6B7850}"/>
              </a:ext>
            </a:extLst>
          </p:cNvPr>
          <p:cNvPicPr>
            <a:picLocks noChangeAspect="1"/>
          </p:cNvPicPr>
          <p:nvPr/>
        </p:nvPicPr>
        <p:blipFill>
          <a:blip r:embed="rId3"/>
          <a:stretch>
            <a:fillRect/>
          </a:stretch>
        </p:blipFill>
        <p:spPr>
          <a:xfrm>
            <a:off x="7412098" y="2317733"/>
            <a:ext cx="4137010" cy="4137010"/>
          </a:xfrm>
          <a:prstGeom prst="rect">
            <a:avLst/>
          </a:prstGeom>
        </p:spPr>
      </p:pic>
      <p:cxnSp>
        <p:nvCxnSpPr>
          <p:cNvPr id="11" name="Straight Arrow Connector 10">
            <a:extLst>
              <a:ext uri="{FF2B5EF4-FFF2-40B4-BE49-F238E27FC236}">
                <a16:creationId xmlns:a16="http://schemas.microsoft.com/office/drawing/2014/main" id="{CFADCA27-C41E-E932-B75D-8D0EE08DD8E6}"/>
              </a:ext>
            </a:extLst>
          </p:cNvPr>
          <p:cNvCxnSpPr>
            <a:cxnSpLocks/>
          </p:cNvCxnSpPr>
          <p:nvPr/>
        </p:nvCxnSpPr>
        <p:spPr>
          <a:xfrm>
            <a:off x="5698062" y="4813916"/>
            <a:ext cx="1608261" cy="0"/>
          </a:xfrm>
          <a:prstGeom prst="straightConnector1">
            <a:avLst/>
          </a:prstGeom>
          <a:ln w="146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115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FEF9D-B8E0-D937-0A24-3FEF98FDA0C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7417A7B-91BF-D76C-3B8D-5A74ADFA04B5}"/>
              </a:ext>
            </a:extLst>
          </p:cNvPr>
          <p:cNvSpPr txBox="1"/>
          <p:nvPr/>
        </p:nvSpPr>
        <p:spPr>
          <a:xfrm>
            <a:off x="525263" y="91760"/>
            <a:ext cx="11141474" cy="584775"/>
          </a:xfrm>
          <a:prstGeom prst="rect">
            <a:avLst/>
          </a:prstGeom>
          <a:noFill/>
        </p:spPr>
        <p:txBody>
          <a:bodyPr wrap="square">
            <a:spAutoFit/>
          </a:bodyPr>
          <a:lstStyle/>
          <a:p>
            <a:pPr algn="ctr"/>
            <a:r>
              <a:rPr lang="en-US" sz="3200" b="1" dirty="0">
                <a:solidFill>
                  <a:srgbClr val="FF0000"/>
                </a:solidFill>
              </a:rPr>
              <a:t>Laser Point Detection</a:t>
            </a:r>
          </a:p>
        </p:txBody>
      </p:sp>
      <p:sp>
        <p:nvSpPr>
          <p:cNvPr id="4" name="Rectangle 2">
            <a:extLst>
              <a:ext uri="{FF2B5EF4-FFF2-40B4-BE49-F238E27FC236}">
                <a16:creationId xmlns:a16="http://schemas.microsoft.com/office/drawing/2014/main" id="{3F10F1AD-2040-792E-519B-F3FF8DDF7373}"/>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sp>
        <p:nvSpPr>
          <p:cNvPr id="3" name="Rectangle 1">
            <a:extLst>
              <a:ext uri="{FF2B5EF4-FFF2-40B4-BE49-F238E27FC236}">
                <a16:creationId xmlns:a16="http://schemas.microsoft.com/office/drawing/2014/main" id="{6BA5B2D4-9914-F7CB-18C7-75C5AD75731C}"/>
              </a:ext>
            </a:extLst>
          </p:cNvPr>
          <p:cNvSpPr>
            <a:spLocks noChangeArrowheads="1"/>
          </p:cNvSpPr>
          <p:nvPr/>
        </p:nvSpPr>
        <p:spPr bwMode="auto">
          <a:xfrm>
            <a:off x="503471" y="1088421"/>
            <a:ext cx="5937681" cy="145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algn="l">
              <a:lnSpc>
                <a:spcPct val="107000"/>
              </a:lnSpc>
              <a:spcAft>
                <a:spcPts val="800"/>
              </a:spcAft>
            </a:pPr>
            <a:r>
              <a:rPr lang="en-US" dirty="0"/>
              <a:t>The laser dot is isolated by filtering its specific color range</a:t>
            </a:r>
          </a:p>
          <a:p>
            <a:pPr marR="0" lvl="0" algn="l">
              <a:lnSpc>
                <a:spcPct val="107000"/>
              </a:lnSpc>
              <a:spcAft>
                <a:spcPts val="800"/>
              </a:spcAft>
              <a:tabLst>
                <a:tab pos="457200" algn="l"/>
              </a:tabLst>
            </a:pPr>
            <a:r>
              <a:rPr lang="en-US" b="1" dirty="0">
                <a:solidFill>
                  <a:schemeClr val="accent3"/>
                </a:solidFill>
              </a:rPr>
              <a:t>Colour Filtering: </a:t>
            </a:r>
          </a:p>
          <a:p>
            <a:pPr marR="0" lvl="0" algn="l">
              <a:lnSpc>
                <a:spcPct val="107000"/>
              </a:lnSpc>
              <a:spcAft>
                <a:spcPts val="800"/>
              </a:spcAft>
              <a:tabLst>
                <a:tab pos="457200" algn="l"/>
              </a:tabLst>
            </a:pPr>
            <a:r>
              <a:rPr lang="en-US" b="1" dirty="0">
                <a:solidFill>
                  <a:schemeClr val="accent3"/>
                </a:solidFill>
              </a:rPr>
              <a:t>Masking</a:t>
            </a:r>
            <a:endParaRPr lang="en-US" dirty="0"/>
          </a:p>
        </p:txBody>
      </p:sp>
      <p:pic>
        <p:nvPicPr>
          <p:cNvPr id="6" name="Picture 5">
            <a:extLst>
              <a:ext uri="{FF2B5EF4-FFF2-40B4-BE49-F238E27FC236}">
                <a16:creationId xmlns:a16="http://schemas.microsoft.com/office/drawing/2014/main" id="{FAC8AD3E-59CE-0728-E449-978CDBEA2956}"/>
              </a:ext>
            </a:extLst>
          </p:cNvPr>
          <p:cNvPicPr>
            <a:picLocks noChangeAspect="1"/>
          </p:cNvPicPr>
          <p:nvPr/>
        </p:nvPicPr>
        <p:blipFill>
          <a:blip r:embed="rId2"/>
          <a:srcRect l="20120" t="10398" r="12200" b="18710"/>
          <a:stretch/>
        </p:blipFill>
        <p:spPr>
          <a:xfrm>
            <a:off x="503471" y="2702860"/>
            <a:ext cx="4254960" cy="3613953"/>
          </a:xfrm>
          <a:prstGeom prst="rect">
            <a:avLst/>
          </a:prstGeom>
        </p:spPr>
      </p:pic>
      <p:pic>
        <p:nvPicPr>
          <p:cNvPr id="7" name="Picture 6">
            <a:extLst>
              <a:ext uri="{FF2B5EF4-FFF2-40B4-BE49-F238E27FC236}">
                <a16:creationId xmlns:a16="http://schemas.microsoft.com/office/drawing/2014/main" id="{8EE9A1F5-9E16-9D9A-B732-434A958DB360}"/>
              </a:ext>
            </a:extLst>
          </p:cNvPr>
          <p:cNvPicPr>
            <a:picLocks noChangeAspect="1"/>
          </p:cNvPicPr>
          <p:nvPr/>
        </p:nvPicPr>
        <p:blipFill>
          <a:blip r:embed="rId3"/>
          <a:srcRect t="3432"/>
          <a:stretch/>
        </p:blipFill>
        <p:spPr>
          <a:xfrm>
            <a:off x="6630530" y="1348627"/>
            <a:ext cx="5214553" cy="5147967"/>
          </a:xfrm>
          <a:prstGeom prst="rect">
            <a:avLst/>
          </a:prstGeom>
        </p:spPr>
      </p:pic>
      <p:cxnSp>
        <p:nvCxnSpPr>
          <p:cNvPr id="8" name="Straight Arrow Connector 7">
            <a:extLst>
              <a:ext uri="{FF2B5EF4-FFF2-40B4-BE49-F238E27FC236}">
                <a16:creationId xmlns:a16="http://schemas.microsoft.com/office/drawing/2014/main" id="{F592637C-DAF8-9C66-5E62-BA78CCD2DF5F}"/>
              </a:ext>
            </a:extLst>
          </p:cNvPr>
          <p:cNvCxnSpPr>
            <a:cxnSpLocks/>
          </p:cNvCxnSpPr>
          <p:nvPr/>
        </p:nvCxnSpPr>
        <p:spPr>
          <a:xfrm>
            <a:off x="4943460" y="4334522"/>
            <a:ext cx="1608261" cy="0"/>
          </a:xfrm>
          <a:prstGeom prst="straightConnector1">
            <a:avLst/>
          </a:prstGeom>
          <a:ln w="146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584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C54CA-6A5F-C4FB-0033-49476044A9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2B545A6-971D-DEC7-9754-A9349DF4C6AC}"/>
              </a:ext>
            </a:extLst>
          </p:cNvPr>
          <p:cNvSpPr txBox="1"/>
          <p:nvPr/>
        </p:nvSpPr>
        <p:spPr>
          <a:xfrm>
            <a:off x="638103" y="73790"/>
            <a:ext cx="11141474" cy="584775"/>
          </a:xfrm>
          <a:prstGeom prst="rect">
            <a:avLst/>
          </a:prstGeom>
          <a:noFill/>
        </p:spPr>
        <p:txBody>
          <a:bodyPr wrap="square">
            <a:spAutoFit/>
          </a:bodyPr>
          <a:lstStyle/>
          <a:p>
            <a:pPr algn="ctr"/>
            <a:r>
              <a:rPr lang="en-US" sz="3200" b="1" dirty="0">
                <a:solidFill>
                  <a:srgbClr val="FF0000"/>
                </a:solidFill>
              </a:rPr>
              <a:t>Algorithm Implementation</a:t>
            </a:r>
          </a:p>
        </p:txBody>
      </p:sp>
      <p:sp>
        <p:nvSpPr>
          <p:cNvPr id="4" name="Rectangle 2">
            <a:extLst>
              <a:ext uri="{FF2B5EF4-FFF2-40B4-BE49-F238E27FC236}">
                <a16:creationId xmlns:a16="http://schemas.microsoft.com/office/drawing/2014/main" id="{D7D74189-60F1-4D6D-0F33-C5F48E668F90}"/>
              </a:ext>
            </a:extLst>
          </p:cNvPr>
          <p:cNvSpPr>
            <a:spLocks noChangeArrowheads="1"/>
          </p:cNvSpPr>
          <p:nvPr/>
        </p:nvSpPr>
        <p:spPr bwMode="auto">
          <a:xfrm>
            <a:off x="753979" y="2548372"/>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p:txBody>
      </p:sp>
      <p:pic>
        <p:nvPicPr>
          <p:cNvPr id="2" name="Picture 1">
            <a:extLst>
              <a:ext uri="{FF2B5EF4-FFF2-40B4-BE49-F238E27FC236}">
                <a16:creationId xmlns:a16="http://schemas.microsoft.com/office/drawing/2014/main" id="{0A4C28C2-72BA-1099-15E1-1E15DDA85F05}"/>
              </a:ext>
            </a:extLst>
          </p:cNvPr>
          <p:cNvPicPr>
            <a:picLocks noChangeAspect="1"/>
          </p:cNvPicPr>
          <p:nvPr/>
        </p:nvPicPr>
        <p:blipFill>
          <a:blip r:embed="rId2"/>
          <a:stretch>
            <a:fillRect/>
          </a:stretch>
        </p:blipFill>
        <p:spPr>
          <a:xfrm>
            <a:off x="410228" y="1246354"/>
            <a:ext cx="5085056" cy="5325893"/>
          </a:xfrm>
          <a:prstGeom prst="rect">
            <a:avLst/>
          </a:prstGeom>
        </p:spPr>
      </p:pic>
      <p:pic>
        <p:nvPicPr>
          <p:cNvPr id="3" name="Picture 2">
            <a:extLst>
              <a:ext uri="{FF2B5EF4-FFF2-40B4-BE49-F238E27FC236}">
                <a16:creationId xmlns:a16="http://schemas.microsoft.com/office/drawing/2014/main" id="{7BCBE094-4B2F-A890-B6FD-0AA118657573}"/>
              </a:ext>
            </a:extLst>
          </p:cNvPr>
          <p:cNvPicPr>
            <a:picLocks noChangeAspect="1"/>
          </p:cNvPicPr>
          <p:nvPr/>
        </p:nvPicPr>
        <p:blipFill>
          <a:blip r:embed="rId3"/>
          <a:stretch>
            <a:fillRect/>
          </a:stretch>
        </p:blipFill>
        <p:spPr>
          <a:xfrm>
            <a:off x="6096000" y="1246354"/>
            <a:ext cx="5342021" cy="5325893"/>
          </a:xfrm>
          <a:prstGeom prst="rect">
            <a:avLst/>
          </a:prstGeom>
        </p:spPr>
      </p:pic>
      <p:sp>
        <p:nvSpPr>
          <p:cNvPr id="8" name="TextBox 7">
            <a:extLst>
              <a:ext uri="{FF2B5EF4-FFF2-40B4-BE49-F238E27FC236}">
                <a16:creationId xmlns:a16="http://schemas.microsoft.com/office/drawing/2014/main" id="{C33F04E0-4AC5-1831-6C8A-F3943BD26867}"/>
              </a:ext>
            </a:extLst>
          </p:cNvPr>
          <p:cNvSpPr txBox="1"/>
          <p:nvPr/>
        </p:nvSpPr>
        <p:spPr>
          <a:xfrm>
            <a:off x="6096000" y="849131"/>
            <a:ext cx="5152008" cy="369332"/>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Flow Chat of the Algorithm Implementation</a:t>
            </a:r>
            <a:endParaRPr lang="en-US" dirty="0"/>
          </a:p>
        </p:txBody>
      </p:sp>
      <p:sp>
        <p:nvSpPr>
          <p:cNvPr id="10" name="TextBox 9">
            <a:extLst>
              <a:ext uri="{FF2B5EF4-FFF2-40B4-BE49-F238E27FC236}">
                <a16:creationId xmlns:a16="http://schemas.microsoft.com/office/drawing/2014/main" id="{9159E1CD-2B0F-72DE-90C7-2E4D8D44405A}"/>
              </a:ext>
            </a:extLst>
          </p:cNvPr>
          <p:cNvSpPr txBox="1"/>
          <p:nvPr/>
        </p:nvSpPr>
        <p:spPr>
          <a:xfrm>
            <a:off x="322747" y="863077"/>
            <a:ext cx="5773253" cy="369332"/>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S</a:t>
            </a:r>
            <a:r>
              <a:rPr lang="en-US" sz="1800" dirty="0">
                <a:effectLst/>
                <a:latin typeface="Times New Roman" panose="02020603050405020304" pitchFamily="18" charset="0"/>
                <a:ea typeface="Calibri" panose="020F0502020204030204" pitchFamily="34" charset="0"/>
              </a:rPr>
              <a:t>tages followed till we extract the binary matrix kernel</a:t>
            </a:r>
            <a:endParaRPr lang="en-US" dirty="0"/>
          </a:p>
        </p:txBody>
      </p:sp>
    </p:spTree>
    <p:extLst>
      <p:ext uri="{BB962C8B-B14F-4D97-AF65-F5344CB8AC3E}">
        <p14:creationId xmlns:p14="http://schemas.microsoft.com/office/powerpoint/2010/main" val="681202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593</TotalTime>
  <Words>1133</Words>
  <Application>Microsoft Office PowerPoint</Application>
  <PresentationFormat>Widescreen</PresentationFormat>
  <Paragraphs>127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Cambria Math</vt:lpstr>
      <vt:lpstr>Century Gothic</vt:lpstr>
      <vt:lpstr>Symbol</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ROLLAND THEODORE</dc:creator>
  <cp:lastModifiedBy>ROLLAND THEODORE</cp:lastModifiedBy>
  <cp:revision>68</cp:revision>
  <dcterms:created xsi:type="dcterms:W3CDTF">2024-10-20T07:33:25Z</dcterms:created>
  <dcterms:modified xsi:type="dcterms:W3CDTF">2025-02-10T08:38:15Z</dcterms:modified>
</cp:coreProperties>
</file>